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67" r:id="rId2"/>
    <p:sldId id="334" r:id="rId3"/>
    <p:sldId id="364" r:id="rId4"/>
    <p:sldId id="365" r:id="rId5"/>
    <p:sldId id="369" r:id="rId6"/>
    <p:sldId id="363" r:id="rId7"/>
    <p:sldId id="354" r:id="rId8"/>
    <p:sldId id="337" r:id="rId9"/>
    <p:sldId id="366" r:id="rId10"/>
    <p:sldId id="355" r:id="rId11"/>
    <p:sldId id="356" r:id="rId12"/>
    <p:sldId id="367" r:id="rId13"/>
    <p:sldId id="368" r:id="rId14"/>
    <p:sldId id="346" r:id="rId15"/>
    <p:sldId id="349" r:id="rId16"/>
    <p:sldId id="338" r:id="rId17"/>
    <p:sldId id="347" r:id="rId18"/>
    <p:sldId id="340" r:id="rId19"/>
    <p:sldId id="341" r:id="rId20"/>
    <p:sldId id="372" r:id="rId21"/>
    <p:sldId id="357" r:id="rId22"/>
    <p:sldId id="358" r:id="rId23"/>
    <p:sldId id="359" r:id="rId24"/>
    <p:sldId id="360" r:id="rId25"/>
    <p:sldId id="361" r:id="rId26"/>
    <p:sldId id="370" r:id="rId27"/>
    <p:sldId id="371" r:id="rId28"/>
    <p:sldId id="335" r:id="rId29"/>
  </p:sldIdLst>
  <p:sldSz cx="9144000" cy="6858000" type="screen4x3"/>
  <p:notesSz cx="6797675" cy="9928225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AC9"/>
    <a:srgbClr val="66FFFF"/>
    <a:srgbClr val="FF9900"/>
    <a:srgbClr val="CCCCFF"/>
    <a:srgbClr val="FFFF99"/>
    <a:srgbClr val="878787"/>
    <a:srgbClr val="E85611"/>
    <a:srgbClr val="003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0" autoAdjust="0"/>
    <p:restoredTop sz="94186" autoAdjust="0"/>
  </p:normalViewPr>
  <p:slideViewPr>
    <p:cSldViewPr>
      <p:cViewPr varScale="1">
        <p:scale>
          <a:sx n="92" d="100"/>
          <a:sy n="92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F7B0E4-95B1-43C0-8077-D16369A273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313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30C083-C491-4849-A11B-3DC5B4D770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926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E4EC23-FF63-4DD4-857F-49FD4974A929}" type="slidenum">
              <a:rPr lang="de-DE" sz="1200" smtClean="0"/>
              <a:pPr eaLnBrk="1" hangingPunct="1"/>
              <a:t>1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B8F61D-F464-4C6E-8EC2-E917BB115B94}" type="slidenum">
              <a:rPr lang="de-DE" sz="1200" smtClean="0"/>
              <a:pPr eaLnBrk="1" hangingPunct="1"/>
              <a:t>10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8E4B5F-E27B-4324-97A1-598CED29DF7D}" type="slidenum">
              <a:rPr lang="de-DE" sz="1200" smtClean="0"/>
              <a:pPr eaLnBrk="1" hangingPunct="1"/>
              <a:t>11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878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796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6CB02C-47EB-49D3-BB64-03C41DC77EB0}" type="slidenum">
              <a:rPr lang="de-DE" sz="1200" smtClean="0"/>
              <a:pPr eaLnBrk="1" hangingPunct="1"/>
              <a:t>14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77782D-6588-481A-B4A8-E3B2C6860F00}" type="slidenum">
              <a:rPr lang="de-DE" sz="1200" smtClean="0"/>
              <a:pPr eaLnBrk="1" hangingPunct="1"/>
              <a:t>15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8FB24A-F9AB-432C-A9C0-2E3F696A7D7F}" type="slidenum">
              <a:rPr lang="de-DE" sz="1200" smtClean="0"/>
              <a:pPr eaLnBrk="1" hangingPunct="1"/>
              <a:t>16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E36F25-1200-4B14-B848-ED9FEFBAE056}" type="slidenum">
              <a:rPr lang="de-DE" sz="1200" smtClean="0"/>
              <a:pPr eaLnBrk="1" hangingPunct="1"/>
              <a:t>17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36AEF5-6DD2-4E53-A9DA-6619B5322255}" type="slidenum">
              <a:rPr lang="de-DE" sz="1200" smtClean="0"/>
              <a:pPr eaLnBrk="1" hangingPunct="1"/>
              <a:t>18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ED17DB-6027-494A-9175-717219FDE1E1}" type="slidenum">
              <a:rPr lang="de-DE" sz="1200" smtClean="0"/>
              <a:pPr eaLnBrk="1" hangingPunct="1"/>
              <a:t>19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1F5686-4473-43DA-ADEB-711D64DB6535}" type="slidenum">
              <a:rPr lang="de-DE" sz="1200" smtClean="0"/>
              <a:pPr eaLnBrk="1" hangingPunct="1"/>
              <a:t>2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582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4B6B6-A04D-4FC7-9B20-82E0DE4C96BA}" type="slidenum">
              <a:rPr lang="de-DE" sz="1200" smtClean="0"/>
              <a:pPr eaLnBrk="1" hangingPunct="1"/>
              <a:t>21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3C7B96-7F8D-4BF0-A0DF-CBFB277190B8}" type="slidenum">
              <a:rPr lang="de-DE" sz="1200" smtClean="0"/>
              <a:pPr eaLnBrk="1" hangingPunct="1"/>
              <a:t>22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B5BDCD-FBFE-4640-AEA9-79950B7E9658}" type="slidenum">
              <a:rPr lang="de-DE" sz="1200" smtClean="0"/>
              <a:pPr eaLnBrk="1" hangingPunct="1"/>
              <a:t>23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AED4E1-1FA2-45ED-8066-F0A4CF13B1F3}" type="slidenum">
              <a:rPr lang="de-DE" sz="1200" smtClean="0"/>
              <a:pPr eaLnBrk="1" hangingPunct="1"/>
              <a:t>24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9CD1A30-BB5A-45D8-B7A1-60A7C8081518}" type="slidenum">
              <a:rPr lang="de-DE" sz="1200" smtClean="0"/>
              <a:pPr eaLnBrk="1" hangingPunct="1"/>
              <a:t>25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3689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0674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3A6768-D04F-43DB-9394-D4A9010AC24E}" type="slidenum">
              <a:rPr lang="de-DE" sz="1200" smtClean="0"/>
              <a:pPr eaLnBrk="1" hangingPunct="1"/>
              <a:t>28</a:t>
            </a:fld>
            <a:endParaRPr lang="de-DE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7287" cy="37242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60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15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79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095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9466DA-48AD-4899-8684-5C080492C066}" type="slidenum">
              <a:rPr lang="de-DE" sz="1200" smtClean="0"/>
              <a:pPr eaLnBrk="1" hangingPunct="1"/>
              <a:t>7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440B5F-E4FC-4D76-B9C9-263D63E99F3A}" type="slidenum">
              <a:rPr lang="de-DE" sz="1200" smtClean="0"/>
              <a:pPr eaLnBrk="1" hangingPunct="1"/>
              <a:t>8</a:t>
            </a:fld>
            <a:endParaRPr lang="de-DE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30C083-C491-4849-A11B-3DC5B4D7700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86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iebigstraß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5734050"/>
            <a:ext cx="914558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Logo-neu_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115888"/>
            <a:ext cx="21558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47675" y="-7938"/>
            <a:ext cx="184150" cy="4572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de-DE" sz="2400" b="1" smtClean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6494463"/>
            <a:ext cx="9144000" cy="390525"/>
          </a:xfrm>
          <a:prstGeom prst="rect">
            <a:avLst/>
          </a:prstGeom>
          <a:solidFill>
            <a:srgbClr val="008A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8" name="Picture 14" descr="uni_med_weiß_graue_Flä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76200"/>
            <a:ext cx="21240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901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517525" y="1484313"/>
            <a:ext cx="8175625" cy="1800225"/>
          </a:xfrm>
          <a:extLst/>
        </p:spPr>
        <p:txBody>
          <a:bodyPr lIns="91440" tIns="45720" rIns="91440" bIns="45720"/>
          <a:lstStyle>
            <a:lvl1pPr>
              <a:defRPr sz="2900"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7525" y="3716338"/>
            <a:ext cx="8175625" cy="14954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E068A43B-8389-4D84-A778-056010FEEE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829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A049-2BE2-41E2-8EF0-89FD386097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677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0050" y="0"/>
            <a:ext cx="2209800" cy="63452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9063" y="0"/>
            <a:ext cx="6478587" cy="63452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34045-A973-4F2A-A2CF-3FA2A33C1B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9269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691C-2BAB-4D3F-AF22-9B925C19A5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11239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573B5-022A-497C-8A24-676685865B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8789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9063" y="1035050"/>
            <a:ext cx="4343400" cy="5310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4863" y="1035050"/>
            <a:ext cx="4344987" cy="5310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43EC-5F64-400A-A747-0BA2217F31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7504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6EA28-4502-4B92-9FFE-D776DC01EC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95173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1A6F7-21F9-402A-BFB2-569A34EDC6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9773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192C4-7423-44E3-A74D-7087CFE653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1341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65B00-C86E-4B80-A81F-1C2DA586A7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2180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919D6-FB53-41A4-8203-166A8E3E14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90166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0" y="6494463"/>
            <a:ext cx="9144000" cy="390525"/>
          </a:xfrm>
          <a:prstGeom prst="rect">
            <a:avLst/>
          </a:prstGeom>
          <a:solidFill>
            <a:srgbClr val="008A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3" y="1035050"/>
            <a:ext cx="8840787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Text (Arial 26)</a:t>
            </a:r>
          </a:p>
          <a:p>
            <a:pPr lvl="1"/>
            <a:r>
              <a:rPr lang="en-US" altLang="en-US" smtClean="0"/>
              <a:t>2nd level text (Arial 24)</a:t>
            </a:r>
          </a:p>
          <a:p>
            <a:pPr lvl="2"/>
            <a:r>
              <a:rPr lang="en-US" altLang="en-US" smtClean="0"/>
              <a:t>3rd level text (Arial 18)</a:t>
            </a:r>
          </a:p>
          <a:p>
            <a:pPr lvl="3"/>
            <a:r>
              <a:rPr lang="en-US" altLang="en-US" smtClean="0"/>
              <a:t>4th level text (Arial 16)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2268538" y="0"/>
            <a:ext cx="4535487" cy="836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Headline (Arial Black 22pt.)</a:t>
            </a:r>
          </a:p>
        </p:txBody>
      </p:sp>
      <p:pic>
        <p:nvPicPr>
          <p:cNvPr id="1029" name="Picture 5" descr="Logo-neu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115888"/>
            <a:ext cx="21558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063" y="6524625"/>
            <a:ext cx="8374062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© Universitätsmedizin Leipzig (2009): Thema, Datum</a:t>
            </a:r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1388" y="6524625"/>
            <a:ext cx="398462" cy="287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4A3119-4B65-4EB9-AB16-9520514B22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447675" y="-7938"/>
            <a:ext cx="184150" cy="4572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de-DE" sz="2400" b="1" smtClean="0"/>
          </a:p>
        </p:txBody>
      </p:sp>
      <p:pic>
        <p:nvPicPr>
          <p:cNvPr id="1033" name="Picture 12" descr="uni_med_weiß_graue_Fläch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76200"/>
            <a:ext cx="21240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08AC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55600" indent="-355600" algn="l" rtl="0" eaLnBrk="0" fontAlgn="base" hangingPunct="0">
        <a:spcBef>
          <a:spcPct val="50000"/>
        </a:spcBef>
        <a:spcAft>
          <a:spcPct val="0"/>
        </a:spcAft>
        <a:buClr>
          <a:srgbClr val="007CBB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1700" indent="-366713" algn="l" rtl="0" eaLnBrk="0" fontAlgn="base" hangingPunct="0">
        <a:spcBef>
          <a:spcPct val="50000"/>
        </a:spcBef>
        <a:spcAft>
          <a:spcPct val="0"/>
        </a:spcAft>
        <a:buClr>
          <a:srgbClr val="007CBB"/>
        </a:buClr>
        <a:buSzPct val="120000"/>
        <a:buChar char="•"/>
        <a:defRPr sz="2600">
          <a:solidFill>
            <a:schemeClr val="tx1"/>
          </a:solidFill>
          <a:latin typeface="+mn-lt"/>
        </a:defRPr>
      </a:lvl2pPr>
      <a:lvl3pPr marL="1435100" indent="-354013" algn="l" rtl="0" eaLnBrk="0" fontAlgn="base" hangingPunct="0">
        <a:spcBef>
          <a:spcPct val="20000"/>
        </a:spcBef>
        <a:spcAft>
          <a:spcPct val="0"/>
        </a:spcAft>
        <a:buClr>
          <a:srgbClr val="007CBB"/>
        </a:buClr>
        <a:buChar char="–"/>
        <a:defRPr sz="2400">
          <a:solidFill>
            <a:schemeClr val="tx1"/>
          </a:solidFill>
          <a:latin typeface="+mn-lt"/>
        </a:defRPr>
      </a:lvl3pPr>
      <a:lvl4pPr marL="1881188" indent="-228600" algn="l" rtl="0" eaLnBrk="0" fontAlgn="base" hangingPunct="0">
        <a:spcBef>
          <a:spcPct val="20000"/>
        </a:spcBef>
        <a:spcAft>
          <a:spcPct val="0"/>
        </a:spcAft>
        <a:buClr>
          <a:srgbClr val="007CBB"/>
        </a:buClr>
        <a:buChar char="•"/>
        <a:defRPr>
          <a:solidFill>
            <a:schemeClr val="tx1"/>
          </a:solidFill>
          <a:latin typeface="+mn-lt"/>
        </a:defRPr>
      </a:lvl4pPr>
      <a:lvl5pPr marL="2339975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971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2543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7115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687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036496" cy="1512267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/>
              <a:t>Die Macht der Bilder </a:t>
            </a:r>
            <a:br>
              <a:rPr lang="de-DE" sz="4000" dirty="0" smtClean="0"/>
            </a:br>
            <a:r>
              <a:rPr lang="de-DE" sz="4000" dirty="0" smtClean="0"/>
              <a:t> </a:t>
            </a:r>
            <a:r>
              <a:rPr lang="de-DE" sz="3200" dirty="0" smtClean="0"/>
              <a:t>Visualisierung sexueller Phantasien im Internet</a:t>
            </a: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17525" y="3068638"/>
            <a:ext cx="8175625" cy="2143125"/>
          </a:xfrm>
        </p:spPr>
        <p:txBody>
          <a:bodyPr/>
          <a:lstStyle/>
          <a:p>
            <a:pPr eaLnBrk="1" hangingPunct="1"/>
            <a:r>
              <a:rPr lang="de-DE" sz="2400" b="1" dirty="0" smtClean="0"/>
              <a:t>Priv.-</a:t>
            </a:r>
            <a:r>
              <a:rPr lang="de-DE" sz="2400" b="1" dirty="0" err="1" smtClean="0"/>
              <a:t>Doz</a:t>
            </a:r>
            <a:r>
              <a:rPr lang="de-DE" sz="2400" b="1" dirty="0" smtClean="0"/>
              <a:t>. Dr. </a:t>
            </a:r>
            <a:r>
              <a:rPr lang="de-DE" sz="2400" b="1" dirty="0" err="1" smtClean="0"/>
              <a:t>rer</a:t>
            </a:r>
            <a:r>
              <a:rPr lang="de-DE" sz="2400" b="1" dirty="0" smtClean="0"/>
              <a:t>. nat. habil. Kurt </a:t>
            </a:r>
            <a:r>
              <a:rPr lang="de-DE" sz="2400" b="1" dirty="0" err="1" smtClean="0"/>
              <a:t>Seikowski</a:t>
            </a:r>
            <a:endParaRPr lang="de-DE" sz="2400" b="1" dirty="0" smtClean="0"/>
          </a:p>
          <a:p>
            <a:pPr eaLnBrk="1" hangingPunct="1"/>
            <a:r>
              <a:rPr lang="de-DE" b="1" i="1" dirty="0" smtClean="0"/>
              <a:t>Philosoph, Diplompsychologe und Psychotherapeut</a:t>
            </a:r>
          </a:p>
          <a:p>
            <a:pPr eaLnBrk="1" hangingPunct="1"/>
            <a:r>
              <a:rPr lang="de-DE" b="1" dirty="0" smtClean="0"/>
              <a:t>Universität Leipzig, Department für Psychische Gesundheit</a:t>
            </a:r>
          </a:p>
          <a:p>
            <a:pPr eaLnBrk="1" hangingPunct="1"/>
            <a:r>
              <a:rPr lang="de-DE" b="1" dirty="0" smtClean="0"/>
              <a:t>Psychosomatische Dermatologie und Urologie</a:t>
            </a:r>
          </a:p>
          <a:p>
            <a:pPr eaLnBrk="1" hangingPunct="1"/>
            <a:r>
              <a:rPr lang="de-DE" b="1" dirty="0" smtClean="0"/>
              <a:t>Vorsitzender der Gesellschaft für Sexualwissenschaft e.V.</a:t>
            </a:r>
          </a:p>
          <a:p>
            <a:pPr eaLnBrk="1" hangingPunct="1"/>
            <a:endParaRPr lang="de-DE" b="1" dirty="0" smtClean="0"/>
          </a:p>
        </p:txBody>
      </p:sp>
      <p:pic>
        <p:nvPicPr>
          <p:cNvPr id="307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79388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424863" cy="1584325"/>
          </a:xfrm>
        </p:spPr>
        <p:txBody>
          <a:bodyPr/>
          <a:lstStyle/>
          <a:p>
            <a:pPr>
              <a:defRPr/>
            </a:pPr>
            <a:r>
              <a:rPr lang="de-DE" sz="2800" dirty="0" smtClean="0"/>
              <a:t>Phantasierte Sexualität </a:t>
            </a:r>
            <a:r>
              <a:rPr lang="de-DE" sz="2800" i="1" dirty="0" smtClean="0"/>
              <a:t>(visualisierbar über das Internet)</a:t>
            </a:r>
            <a:r>
              <a:rPr lang="de-DE" sz="2800" dirty="0" smtClean="0"/>
              <a:t> als eigenständige Form der Sexualität</a:t>
            </a:r>
            <a:endParaRPr lang="de-DE" sz="2800" dirty="0"/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119063" y="2276475"/>
            <a:ext cx="8840787" cy="4068763"/>
          </a:xfrm>
        </p:spPr>
        <p:txBody>
          <a:bodyPr/>
          <a:lstStyle/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smtClean="0"/>
              <a:t>Heterosexualität</a:t>
            </a:r>
          </a:p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smtClean="0"/>
              <a:t>Homosexualität</a:t>
            </a:r>
          </a:p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smtClean="0"/>
              <a:t>Bisexualität</a:t>
            </a:r>
          </a:p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smtClean="0"/>
              <a:t>Ungewöhnliches Sexualverhalten</a:t>
            </a:r>
          </a:p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smtClean="0"/>
              <a:t>Masturbation</a:t>
            </a:r>
          </a:p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smtClean="0"/>
              <a:t>Autosexualität</a:t>
            </a:r>
          </a:p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err="1" smtClean="0"/>
              <a:t>Asexualität</a:t>
            </a:r>
            <a:endParaRPr lang="de-DE" sz="2400" dirty="0" smtClean="0"/>
          </a:p>
          <a:p>
            <a:pPr marL="0" indent="-273050" eaLnBrk="1" hangingPunct="1">
              <a:spcBef>
                <a:spcPct val="0"/>
              </a:spcBef>
              <a:defRPr/>
            </a:pPr>
            <a:r>
              <a:rPr lang="de-DE" sz="2400" dirty="0" smtClean="0"/>
              <a:t>Phantasierte Sexualität – hat oft nichts mit real     </a:t>
            </a:r>
          </a:p>
          <a:p>
            <a:pPr marL="0" indent="-27305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de-DE" sz="2400" dirty="0" smtClean="0"/>
              <a:t>   ausgelebter Sexualität zu tun</a:t>
            </a:r>
          </a:p>
          <a:p>
            <a:pPr>
              <a:buFont typeface="Wingdings" pitchFamily="2" charset="2"/>
              <a:buNone/>
              <a:defRPr/>
            </a:pPr>
            <a:endParaRPr lang="de-DE" sz="1800" dirty="0" smtClean="0"/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1331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DC47549-DF93-473E-8014-3583D2E03633}" type="slidenum">
              <a:rPr lang="de-DE" sz="1000" smtClean="0">
                <a:solidFill>
                  <a:schemeClr val="bg1"/>
                </a:solidFill>
              </a:rPr>
              <a:pPr/>
              <a:t>10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13318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424862" cy="935038"/>
          </a:xfrm>
        </p:spPr>
        <p:txBody>
          <a:bodyPr/>
          <a:lstStyle/>
          <a:p>
            <a:pPr>
              <a:defRPr/>
            </a:pPr>
            <a:r>
              <a:rPr lang="de-DE" sz="3200" dirty="0" smtClean="0"/>
              <a:t>Internetsexsucht</a:t>
            </a:r>
            <a:br>
              <a:rPr lang="de-DE" sz="3200" dirty="0" smtClean="0"/>
            </a:br>
            <a:endParaRPr lang="de-DE" sz="3200" dirty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119063" y="1989138"/>
            <a:ext cx="8840787" cy="4356100"/>
          </a:xfrm>
        </p:spPr>
        <p:txBody>
          <a:bodyPr/>
          <a:lstStyle/>
          <a:p>
            <a:pPr>
              <a:buNone/>
            </a:pPr>
            <a:r>
              <a:rPr lang="de-DE" sz="2800" b="1" dirty="0" smtClean="0"/>
              <a:t>Depressivität und langweiliger Alltag als häufigste Risikofaktoren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2400" dirty="0"/>
              <a:t>Fallbeispiel Alexander A. – von Beruf Architekt, verheiratet; keine Kinder; arbeitet von Zuhause aus, benötigt dafür den Computer. Die Ehefrau ist in einer Firma berufstätig. Statt zu arbeiten ist er bis zu 8 Stunden am Tag auf Sex-Seiten im Internet</a:t>
            </a:r>
            <a:endParaRPr lang="de-DE" sz="2400" dirty="0" smtClean="0"/>
          </a:p>
        </p:txBody>
      </p:sp>
      <p:sp>
        <p:nvSpPr>
          <p:cNvPr id="1434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1434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563B71E-56B5-4DE0-9EED-880582FDDC2C}" type="slidenum">
              <a:rPr lang="de-DE" sz="1000" smtClean="0">
                <a:solidFill>
                  <a:schemeClr val="bg1"/>
                </a:solidFill>
              </a:rPr>
              <a:pPr/>
              <a:t>11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14342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836613"/>
          </a:xfrm>
        </p:spPr>
        <p:txBody>
          <a:bodyPr/>
          <a:lstStyle/>
          <a:p>
            <a:r>
              <a:rPr lang="de-DE" sz="32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Kinderpornographieinternetsucht</a:t>
            </a:r>
            <a:endParaRPr lang="de-DE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556792"/>
            <a:ext cx="8840787" cy="4788446"/>
          </a:xfrm>
        </p:spPr>
        <p:txBody>
          <a:bodyPr/>
          <a:lstStyle/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Starker Wunsch oder Zwang zu konsumieren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Verminderte Kontrollfähigkeit bezüglich Beginn, 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de-DE" dirty="0"/>
              <a:t>    Beendigung und der Menge des Konsums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Konsum zur Milderung von Entzug mit dem 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de-DE" dirty="0"/>
              <a:t>    positiver Erfahrung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Körperliches Entzugssyndrom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Zunehmend höhere Dosen erforderlich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Meist verdecktes Verhaltensmuster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Zunehmende Vernachlässigung anderer 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de-DE" dirty="0"/>
              <a:t>    Interessen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de-DE" dirty="0"/>
              <a:t>Nicht mehr aufhören können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46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719138"/>
            <a:ext cx="8784976" cy="738163"/>
          </a:xfrm>
        </p:spPr>
        <p:txBody>
          <a:bodyPr/>
          <a:lstStyle/>
          <a:p>
            <a:r>
              <a:rPr lang="de-DE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Kinderpornographie und Internet</a:t>
            </a:r>
            <a:br>
              <a:rPr lang="de-DE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de-DE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Wer sind die User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700808"/>
            <a:ext cx="8840787" cy="4644430"/>
          </a:xfrm>
        </p:spPr>
        <p:txBody>
          <a:bodyPr/>
          <a:lstStyle/>
          <a:p>
            <a:pPr marL="0" indent="-273050" eaLnBrk="1" hangingPunct="1">
              <a:spcBef>
                <a:spcPct val="0"/>
              </a:spcBef>
            </a:pPr>
            <a:r>
              <a:rPr lang="de-DE" sz="2400" dirty="0"/>
              <a:t>Neugierige</a:t>
            </a:r>
          </a:p>
          <a:p>
            <a:pPr marL="0" indent="-273050" eaLnBrk="1" hangingPunct="1">
              <a:spcBef>
                <a:spcPct val="0"/>
              </a:spcBef>
              <a:buFont typeface="Wingdings 2" pitchFamily="18" charset="2"/>
              <a:buNone/>
            </a:pPr>
            <a:endParaRPr lang="de-DE" sz="2400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/>
              <a:t>Pädophile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sz="2400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/>
              <a:t>In der Kindheit sexuell Missbrauchte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sz="2400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/>
              <a:t>Kick – Verbotenes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sz="2400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/>
              <a:t>wie ein spannendes Spiel beim Knacken von Passwörtern und dem Zusammenfügen von Videosequenzen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587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80400" cy="1008063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Folgen von </a:t>
            </a:r>
            <a:r>
              <a:rPr lang="de-DE" sz="2400" dirty="0" err="1" smtClean="0"/>
              <a:t>Sexsucht</a:t>
            </a:r>
            <a:r>
              <a:rPr lang="de-DE" sz="2400" dirty="0" smtClean="0"/>
              <a:t> bzw. von zu vieler Masturbation über Visualisierung im Internet</a:t>
            </a:r>
            <a:endParaRPr lang="de-DE" sz="2400" dirty="0"/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119063" y="1989138"/>
            <a:ext cx="8840787" cy="4356100"/>
          </a:xfrm>
        </p:spPr>
        <p:txBody>
          <a:bodyPr/>
          <a:lstStyle/>
          <a:p>
            <a:pPr>
              <a:buFontTx/>
              <a:buChar char="-"/>
            </a:pPr>
            <a:r>
              <a:rPr lang="de-DE" sz="1800" smtClean="0"/>
              <a:t>Verselbstständigung der Sexualität</a:t>
            </a:r>
          </a:p>
          <a:p>
            <a:pPr>
              <a:buFontTx/>
              <a:buChar char="-"/>
            </a:pPr>
            <a:r>
              <a:rPr lang="de-DE" sz="1800" smtClean="0"/>
              <a:t>Zunehmende Beziehungsunfähigkeit</a:t>
            </a:r>
          </a:p>
          <a:p>
            <a:pPr>
              <a:buFontTx/>
              <a:buChar char="-"/>
            </a:pPr>
            <a:r>
              <a:rPr lang="de-DE" sz="1800" smtClean="0"/>
              <a:t>Körperliche Schwäche</a:t>
            </a:r>
          </a:p>
          <a:p>
            <a:pPr>
              <a:buFontTx/>
              <a:buChar char="-"/>
            </a:pPr>
            <a:r>
              <a:rPr lang="de-DE" sz="1800" smtClean="0"/>
              <a:t>Wunde Genitalien – Entzündungsneigung nimmt zu</a:t>
            </a:r>
          </a:p>
          <a:p>
            <a:pPr>
              <a:buFontTx/>
              <a:buChar char="-"/>
            </a:pPr>
            <a:r>
              <a:rPr lang="de-DE" sz="1800" smtClean="0"/>
              <a:t>Oft immer härteres Bild- und Filmmaterial</a:t>
            </a:r>
          </a:p>
          <a:p>
            <a:pPr>
              <a:buFontTx/>
              <a:buChar char="-"/>
            </a:pPr>
            <a:r>
              <a:rPr lang="de-DE" sz="1800" smtClean="0"/>
              <a:t>Anorgasmie in realen dualen sexuellen Kontakten, da nicht so viele visuelle Reize wie im Internet</a:t>
            </a:r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1536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8AB41FC-6929-4AD9-8039-5D1F6C1A7804}" type="slidenum">
              <a:rPr lang="de-DE" sz="1000" smtClean="0">
                <a:solidFill>
                  <a:schemeClr val="bg1"/>
                </a:solidFill>
              </a:rPr>
              <a:pPr/>
              <a:t>14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1536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064500" cy="100806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/>
              <a:t>Beratungsstrategien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>
          <a:xfrm>
            <a:off x="119063" y="1916113"/>
            <a:ext cx="8840787" cy="4429125"/>
          </a:xfrm>
        </p:spPr>
        <p:txBody>
          <a:bodyPr/>
          <a:lstStyle/>
          <a:p>
            <a:pPr marL="0" indent="-273050" eaLnBrk="1" hangingPunct="1">
              <a:spcBef>
                <a:spcPct val="0"/>
              </a:spcBef>
            </a:pPr>
            <a:r>
              <a:rPr lang="de-DE" sz="2400" dirty="0" smtClean="0"/>
              <a:t>Förderung des gemeinsamen Redens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sz="2400" dirty="0" smtClean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 smtClean="0"/>
              <a:t>Realistisches Akzeptieren von Internetsex – besonders bei Männern, da diese optisch sehr stark orientiert sind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sz="2400" dirty="0" smtClean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 smtClean="0"/>
              <a:t>Partnerschafts- und Sexualprobleme benennen können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sz="2400" dirty="0" smtClean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 smtClean="0"/>
              <a:t>Schaffung von  wieder mehr Gemeinsamkeiten, die durch die Konsumgesellschaft auf der Strecke blieben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sz="2400" dirty="0" smtClean="0"/>
          </a:p>
          <a:p>
            <a:pPr marL="0" indent="-273050" eaLnBrk="1" hangingPunct="1">
              <a:spcBef>
                <a:spcPct val="0"/>
              </a:spcBef>
            </a:pPr>
            <a:r>
              <a:rPr lang="de-DE" sz="2400" dirty="0" smtClean="0"/>
              <a:t>Spezifische Beratung bei Pädophilie – aber wie und wo?</a:t>
            </a:r>
          </a:p>
        </p:txBody>
      </p:sp>
      <p:pic>
        <p:nvPicPr>
          <p:cNvPr id="17412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496746" cy="9810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dirty="0" smtClean="0"/>
              <a:t>Beratungsstrategien des Ansprechpartners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119063" y="2060575"/>
            <a:ext cx="8840787" cy="4284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400" b="1" dirty="0" smtClean="0"/>
              <a:t>Fallarbeit anhand des PLISSIT-Modells</a:t>
            </a:r>
          </a:p>
          <a:p>
            <a:pPr>
              <a:buFont typeface="Wingdings" pitchFamily="2" charset="2"/>
              <a:buNone/>
            </a:pPr>
            <a:r>
              <a:rPr lang="de-DE" sz="2400" b="1" i="1" dirty="0" smtClean="0"/>
              <a:t>Bearbeitung verschiedener Kompetenzmodelle:</a:t>
            </a:r>
          </a:p>
          <a:p>
            <a:r>
              <a:rPr lang="de-DE" sz="2400" dirty="0" smtClean="0"/>
              <a:t>Verleugnungskompetenz</a:t>
            </a:r>
          </a:p>
          <a:p>
            <a:r>
              <a:rPr lang="de-DE" sz="2400" dirty="0" smtClean="0"/>
              <a:t>Erkennungskompetenz</a:t>
            </a:r>
          </a:p>
          <a:p>
            <a:r>
              <a:rPr lang="de-DE" sz="2400" dirty="0" smtClean="0"/>
              <a:t>Überweisungskompetenz</a:t>
            </a:r>
          </a:p>
          <a:p>
            <a:r>
              <a:rPr lang="de-DE" sz="2400" dirty="0" smtClean="0"/>
              <a:t>Beratungskompetenz</a:t>
            </a:r>
          </a:p>
          <a:p>
            <a:r>
              <a:rPr lang="de-DE" sz="2400" dirty="0" smtClean="0"/>
              <a:t>Behandlungskompetenz</a:t>
            </a:r>
            <a:endParaRPr lang="de-DE" sz="2400" b="1" i="1" dirty="0" smtClean="0"/>
          </a:p>
        </p:txBody>
      </p:sp>
      <p:sp>
        <p:nvSpPr>
          <p:cNvPr id="18436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1843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ACF87F5-8613-4DB9-8B27-0711B527D7DA}" type="slidenum">
              <a:rPr lang="de-DE" sz="1000" smtClean="0">
                <a:solidFill>
                  <a:schemeClr val="bg1"/>
                </a:solidFill>
              </a:rPr>
              <a:pPr/>
              <a:t>16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18438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135937" cy="836613"/>
          </a:xfrm>
        </p:spPr>
        <p:txBody>
          <a:bodyPr/>
          <a:lstStyle/>
          <a:p>
            <a:pPr>
              <a:defRPr/>
            </a:pPr>
            <a:r>
              <a:rPr lang="de-DE" sz="2800" dirty="0" smtClean="0"/>
              <a:t>Ausbildung für Sexualberatung an den Hochschulen in Deutschland</a:t>
            </a:r>
            <a:endParaRPr lang="de-DE" sz="2800" dirty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119063" y="1773238"/>
            <a:ext cx="88407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</a:rPr>
              <a:t>Fachbereiche Psychologie der Universitäten</a:t>
            </a:r>
          </a:p>
          <a:p>
            <a:pPr eaLnBrk="1" hangingPunct="1">
              <a:buFontTx/>
              <a:buChar char="-"/>
              <a:defRPr/>
            </a:pPr>
            <a:r>
              <a:rPr lang="de-DE" sz="2400" dirty="0" smtClean="0"/>
              <a:t>Lediglich an der Universität in Leipzig 2 Semester „Sexualität und Partnerschaft“, ansonsten keine zusammenhängenden Vorlesungsreihen</a:t>
            </a:r>
          </a:p>
          <a:p>
            <a:pPr eaLnBrk="1" hangingPunct="1">
              <a:buFontTx/>
              <a:buChar char="-"/>
              <a:defRPr/>
            </a:pPr>
            <a:r>
              <a:rPr lang="de-DE" sz="2400" dirty="0" smtClean="0"/>
              <a:t>Lediglich Einzelvorlesungen im Rahmen von Vorlesungszyklen (z.B. Entwicklungspsychologie)</a:t>
            </a:r>
          </a:p>
          <a:p>
            <a:pPr>
              <a:buFont typeface="Wingdings" pitchFamily="2" charset="2"/>
              <a:buNone/>
              <a:defRPr/>
            </a:pPr>
            <a:endParaRPr lang="de-DE" sz="1800" dirty="0" smtClean="0"/>
          </a:p>
        </p:txBody>
      </p:sp>
      <p:sp>
        <p:nvSpPr>
          <p:cNvPr id="1946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1946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E468239-A639-4378-981B-E3EFFE1D6953}" type="slidenum">
              <a:rPr lang="de-DE" sz="1000" smtClean="0">
                <a:solidFill>
                  <a:schemeClr val="bg1"/>
                </a:solidFill>
              </a:rPr>
              <a:pPr/>
              <a:t>17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19462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064500" cy="647700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Ausbildung für Sexualberatung an den Hochschulen in Deutschland</a:t>
            </a:r>
            <a:endParaRPr lang="de-DE" sz="2400" dirty="0"/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>
          <a:xfrm>
            <a:off x="119063" y="2133600"/>
            <a:ext cx="8840787" cy="3271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800" smtClean="0"/>
              <a:t>Masterstudiengang „Angewandte Sexualwissenschaften“ an der Fachhochschule Merseburg ab WS 2010</a:t>
            </a:r>
          </a:p>
          <a:p>
            <a:pPr>
              <a:buFont typeface="Wingdings" pitchFamily="2" charset="2"/>
              <a:buNone/>
            </a:pPr>
            <a:endParaRPr lang="de-DE" sz="1200" smtClean="0"/>
          </a:p>
        </p:txBody>
      </p:sp>
      <p:sp>
        <p:nvSpPr>
          <p:cNvPr id="2048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2048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8CF93C-B687-4F3C-937D-38A5B8856CF8}" type="slidenum">
              <a:rPr lang="de-DE" sz="1000" smtClean="0">
                <a:solidFill>
                  <a:schemeClr val="bg1"/>
                </a:solidFill>
              </a:rPr>
              <a:pPr/>
              <a:t>18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2048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836613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Ausbildung für Sexualberatung an den Hochschulen in Deutschland</a:t>
            </a:r>
            <a:endParaRPr lang="de-DE" sz="2400" dirty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0" y="1989138"/>
            <a:ext cx="8840788" cy="45894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sz="1800" b="1" dirty="0" smtClean="0">
                <a:solidFill>
                  <a:schemeClr val="accent6">
                    <a:lumMod val="75000"/>
                  </a:schemeClr>
                </a:solidFill>
              </a:rPr>
              <a:t>Medizinische Fakultäten: </a:t>
            </a:r>
            <a:r>
              <a:rPr lang="de-DE" sz="1800" dirty="0" smtClean="0"/>
              <a:t>Wahlpflichtfach „Sexualmedizin“ in:</a:t>
            </a:r>
          </a:p>
          <a:p>
            <a:pPr eaLnBrk="1" hangingPunct="1">
              <a:buFontTx/>
              <a:buChar char="-"/>
              <a:defRPr/>
            </a:pPr>
            <a:r>
              <a:rPr lang="de-DE" sz="1800" dirty="0" smtClean="0"/>
              <a:t>Bis 2006 - Sexualmedizinische Ambulanz und Sexualwissenschaftliche Bibliothek des Universitätsklinikums  Frankfurt/M.</a:t>
            </a:r>
          </a:p>
          <a:p>
            <a:pPr eaLnBrk="1" hangingPunct="1">
              <a:buFontTx/>
              <a:buChar char="-"/>
              <a:defRPr/>
            </a:pPr>
            <a:r>
              <a:rPr lang="de-DE" sz="1800" dirty="0" err="1" smtClean="0"/>
              <a:t>Charite</a:t>
            </a:r>
            <a:r>
              <a:rPr lang="de-DE" sz="1800" dirty="0" smtClean="0"/>
              <a:t> –Institut für Sexualwissenschaft und Sexualmedizin des Universitätsklinikums der Humboldt-Universität Berlin</a:t>
            </a:r>
          </a:p>
          <a:p>
            <a:pPr eaLnBrk="1" hangingPunct="1">
              <a:buFontTx/>
              <a:buChar char="-"/>
              <a:defRPr/>
            </a:pPr>
            <a:r>
              <a:rPr lang="de-DE" sz="1800" dirty="0" smtClean="0"/>
              <a:t>Institut für Sexualforschung und Forensische Psychiatrie des Universitätsklinikums Hamburg</a:t>
            </a:r>
          </a:p>
          <a:p>
            <a:pPr eaLnBrk="1" hangingPunct="1">
              <a:buFontTx/>
              <a:buChar char="-"/>
              <a:defRPr/>
            </a:pPr>
            <a:r>
              <a:rPr lang="de-DE" sz="1800" dirty="0" smtClean="0"/>
              <a:t>Sektion Sexualmedizin des Uniklinikums Kiel</a:t>
            </a:r>
          </a:p>
          <a:p>
            <a:pPr eaLnBrk="1" hangingPunct="1">
              <a:buFontTx/>
              <a:buChar char="-"/>
              <a:defRPr/>
            </a:pPr>
            <a:r>
              <a:rPr lang="de-DE" sz="1800" dirty="0" smtClean="0"/>
              <a:t>Klinik und Poliklinik für Urologie Greifswald (vermutlich letztmalig 2008)</a:t>
            </a:r>
          </a:p>
          <a:p>
            <a:pPr eaLnBrk="1" hangingPunct="1">
              <a:buFontTx/>
              <a:buChar char="-"/>
              <a:defRPr/>
            </a:pPr>
            <a:r>
              <a:rPr lang="de-DE" sz="1800" dirty="0" smtClean="0"/>
              <a:t>Seit 04.11.2010 erstmalig – Klinik und Poliklinik für Psychosomatische Medizin und Psychotherapie des Universitätsklinikums Leipzig</a:t>
            </a:r>
          </a:p>
        </p:txBody>
      </p:sp>
      <p:sp>
        <p:nvSpPr>
          <p:cNvPr id="2150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215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A47CC6D-2C8C-4B02-A5A1-0D7AC66E35A4}" type="slidenum">
              <a:rPr lang="de-DE" sz="1000" smtClean="0">
                <a:solidFill>
                  <a:schemeClr val="bg1"/>
                </a:solidFill>
              </a:rPr>
              <a:pPr/>
              <a:t>19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21510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409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06DEF51-1169-4501-8971-2A86C8FDC007}" type="slidenum">
              <a:rPr lang="de-DE" sz="1000" smtClean="0">
                <a:solidFill>
                  <a:schemeClr val="bg1"/>
                </a:solidFill>
              </a:rPr>
              <a:pPr/>
              <a:t>2</a:t>
            </a:fld>
            <a:endParaRPr lang="de-DE" sz="1000" smtClean="0">
              <a:solidFill>
                <a:schemeClr val="bg1"/>
              </a:solidFill>
            </a:endParaRPr>
          </a:p>
        </p:txBody>
      </p:sp>
      <p:sp>
        <p:nvSpPr>
          <p:cNvPr id="260104" name="Rectangle 8"/>
          <p:cNvSpPr>
            <a:spLocks noGrp="1" noChangeArrowheads="1"/>
          </p:cNvSpPr>
          <p:nvPr>
            <p:ph type="title"/>
          </p:nvPr>
        </p:nvSpPr>
        <p:spPr>
          <a:xfrm>
            <a:off x="323528" y="765175"/>
            <a:ext cx="8640960" cy="792163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 smtClean="0"/>
              <a:t>Sexualisierung des Alltags durch das Internet?</a:t>
            </a:r>
          </a:p>
        </p:txBody>
      </p:sp>
      <p:sp>
        <p:nvSpPr>
          <p:cNvPr id="410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9063" y="1484785"/>
            <a:ext cx="8840787" cy="4860454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de-DE" sz="2000" b="1" dirty="0" smtClean="0"/>
              <a:t>Sprachliche Sexualisierung ?</a:t>
            </a:r>
            <a:r>
              <a:rPr lang="de-DE" sz="2000" dirty="0" smtClean="0"/>
              <a:t> – das gab es schon immer z.B. auch als Suchprozess im Jugendalter</a:t>
            </a:r>
          </a:p>
          <a:p>
            <a:pPr eaLnBrk="1" hangingPunct="1">
              <a:buFontTx/>
              <a:buChar char="-"/>
            </a:pPr>
            <a:r>
              <a:rPr lang="de-DE" sz="2000" b="1" dirty="0" smtClean="0"/>
              <a:t>Sexuelle Verrohung </a:t>
            </a:r>
            <a:r>
              <a:rPr lang="de-DE" sz="2000" dirty="0" smtClean="0"/>
              <a:t>(siehe „Arche-Projekt“ in Berlin)? – Vorsicht vor Pauschalisierungen – auch das gab es schon immer in bestimmten sozialen Schichten – nur in anderer jeweils zeitgemäßer Weise</a:t>
            </a:r>
          </a:p>
          <a:p>
            <a:pPr eaLnBrk="1" hangingPunct="1">
              <a:buFontTx/>
              <a:buChar char="-"/>
            </a:pPr>
            <a:r>
              <a:rPr lang="de-DE" sz="2000" dirty="0" smtClean="0"/>
              <a:t>I</a:t>
            </a:r>
            <a:r>
              <a:rPr lang="de-DE" sz="2000" b="1" dirty="0" smtClean="0"/>
              <a:t>nternet </a:t>
            </a:r>
            <a:r>
              <a:rPr lang="de-DE" sz="2000" dirty="0" smtClean="0"/>
              <a:t>und bildliche Sexualität – Neue Möglichkeiten für sexuelle Aufklärung oder „Schweinskram“?</a:t>
            </a:r>
          </a:p>
          <a:p>
            <a:pPr eaLnBrk="1" hangingPunct="1">
              <a:buFontTx/>
              <a:buChar char="-"/>
            </a:pPr>
            <a:r>
              <a:rPr lang="de-DE" sz="2000" b="1" dirty="0" smtClean="0"/>
              <a:t>Medien</a:t>
            </a:r>
            <a:r>
              <a:rPr lang="de-DE" sz="2000" dirty="0" smtClean="0"/>
              <a:t> und Sexualität – immer mehr Fernsehsender und andere Angebote – mit Sexthemen kann man viel Geld verdienen – es interessiert eben</a:t>
            </a:r>
          </a:p>
          <a:p>
            <a:pPr eaLnBrk="1" hangingPunct="1">
              <a:buFontTx/>
              <a:buChar char="-"/>
            </a:pPr>
            <a:r>
              <a:rPr lang="de-DE" sz="2000" dirty="0" smtClean="0"/>
              <a:t>Wer urteilt eigentlich über die Internet-Sexualität? Warum verdrängen so viele </a:t>
            </a:r>
            <a:r>
              <a:rPr lang="de-DE" sz="2000" b="1" dirty="0" smtClean="0"/>
              <a:t>„</a:t>
            </a:r>
            <a:r>
              <a:rPr lang="de-DE" sz="2000" b="1" dirty="0" err="1" smtClean="0"/>
              <a:t>Bewerter</a:t>
            </a:r>
            <a:r>
              <a:rPr lang="de-DE" sz="2000" b="1" dirty="0" smtClean="0"/>
              <a:t>“ </a:t>
            </a:r>
            <a:r>
              <a:rPr lang="de-DE" sz="2000" dirty="0" smtClean="0"/>
              <a:t>ihre eigenen sexuellen Phantasien?</a:t>
            </a:r>
          </a:p>
          <a:p>
            <a:pPr eaLnBrk="1" hangingPunct="1">
              <a:buFontTx/>
              <a:buChar char="-"/>
            </a:pPr>
            <a:r>
              <a:rPr lang="de-DE" sz="2000" dirty="0" smtClean="0"/>
              <a:t>Welche Rolle spielt dabei der Staat?</a:t>
            </a: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2411413" y="41497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4103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856984" cy="1008112"/>
          </a:xfrm>
        </p:spPr>
        <p:txBody>
          <a:bodyPr/>
          <a:lstStyle/>
          <a:p>
            <a:r>
              <a:rPr lang="de-DE" sz="2800" dirty="0" smtClean="0"/>
              <a:t>Dunkelfeldprojekt „Kein Täter werden“ ???</a:t>
            </a:r>
            <a:br>
              <a:rPr lang="de-DE" sz="2800" dirty="0" smtClean="0"/>
            </a:br>
            <a:r>
              <a:rPr lang="de-DE" sz="2400" dirty="0" smtClean="0"/>
              <a:t>Nun auch in Leipzig: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700808"/>
            <a:ext cx="8840787" cy="4644430"/>
          </a:xfrm>
        </p:spPr>
        <p:txBody>
          <a:bodyPr/>
          <a:lstStyle/>
          <a:p>
            <a:r>
              <a:rPr lang="de-DE" sz="1800" dirty="0" smtClean="0"/>
              <a:t>Kein klares Therapiekonzept</a:t>
            </a:r>
          </a:p>
          <a:p>
            <a:pPr lvl="0"/>
            <a:r>
              <a:rPr lang="de-DE" sz="1800" dirty="0"/>
              <a:t>Wie vereinbart sich „Anonymität“ mit dem Hinweis auf die Verschreibung von Medikamenten</a:t>
            </a:r>
            <a:r>
              <a:rPr lang="de-DE" sz="1800" dirty="0" smtClean="0"/>
              <a:t>? </a:t>
            </a:r>
            <a:endParaRPr lang="de-DE" sz="1800" dirty="0"/>
          </a:p>
          <a:p>
            <a:pPr lvl="0"/>
            <a:r>
              <a:rPr lang="de-DE" sz="1800" dirty="0"/>
              <a:t>Opferschutzvereine bedauern, dass für ihre Organisationen Zuschüsse gestrichen werden, dafür jedoch für „potentielle“ </a:t>
            </a:r>
            <a:r>
              <a:rPr lang="de-DE" sz="1800" dirty="0" smtClean="0"/>
              <a:t>„Täter“ </a:t>
            </a:r>
            <a:r>
              <a:rPr lang="de-DE" sz="1800" dirty="0"/>
              <a:t>Geld ausgegeben wird – und dann noch für Pädophile, die nur in sehr geringem Maße mit sexuellem Missbrauch zu tun haben. Das meiste passiere doch in der Familie. </a:t>
            </a:r>
            <a:endParaRPr lang="de-DE" sz="1800" dirty="0" smtClean="0"/>
          </a:p>
          <a:p>
            <a:pPr lvl="0"/>
            <a:r>
              <a:rPr lang="de-DE" sz="1800" dirty="0" smtClean="0"/>
              <a:t>Prof. Beier behauptete in Leipzig, </a:t>
            </a:r>
            <a:r>
              <a:rPr lang="de-DE" sz="1800" dirty="0"/>
              <a:t>dass 40% aller </a:t>
            </a:r>
            <a:r>
              <a:rPr lang="de-DE" sz="1800" dirty="0" smtClean="0"/>
              <a:t>Straftaten des sex. MB </a:t>
            </a:r>
            <a:r>
              <a:rPr lang="de-DE" sz="1800" dirty="0"/>
              <a:t>durch Pädophile erfolgen würden, obwohl </a:t>
            </a:r>
            <a:r>
              <a:rPr lang="de-DE" sz="1800" dirty="0" smtClean="0"/>
              <a:t>der </a:t>
            </a:r>
            <a:r>
              <a:rPr lang="de-DE" sz="1800" dirty="0"/>
              <a:t>Prozentsatz höchstens 5% </a:t>
            </a:r>
            <a:r>
              <a:rPr lang="de-DE" sz="1800" dirty="0" smtClean="0"/>
              <a:t>beträgt</a:t>
            </a:r>
          </a:p>
          <a:p>
            <a:pPr lvl="0"/>
            <a:r>
              <a:rPr lang="de-DE" sz="1800" dirty="0" smtClean="0"/>
              <a:t>Unkollegiales Übergehen von an der Uni vorhandener Fachkompetenz, statt dessen dort ein Frauenarzt als Projektleiter</a:t>
            </a:r>
          </a:p>
          <a:p>
            <a:pPr lvl="0"/>
            <a:r>
              <a:rPr lang="de-DE" sz="1800" dirty="0" smtClean="0"/>
              <a:t>Behauptung, dass ein solches Projekt wichtig sei, weil die Krankenkassen eine Behandlung bei Pädophilie nicht bezahlen würden, was nicht stimmt</a:t>
            </a:r>
            <a:endParaRPr lang="de-DE" sz="1800" dirty="0"/>
          </a:p>
          <a:p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79699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353425" cy="836612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/>
              <a:t>Fortbildung: Sexuelle Basiskompetenzen – Curriculum 1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Deutsche Gesellschaft für Sexualforschung in Koop. mit der GSW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>
          <a:xfrm>
            <a:off x="119063" y="2349500"/>
            <a:ext cx="8840787" cy="39957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000" b="1" smtClean="0"/>
              <a:t>1. Eingangsberuf und Eingangsvoraussetzungen</a:t>
            </a:r>
          </a:p>
          <a:p>
            <a:pPr>
              <a:buFont typeface="Wingdings" pitchFamily="2" charset="2"/>
              <a:buNone/>
            </a:pPr>
            <a:endParaRPr lang="de-DE" sz="1800" smtClean="0"/>
          </a:p>
          <a:p>
            <a:pPr>
              <a:buFont typeface="Wingdings" pitchFamily="2" charset="2"/>
              <a:buNone/>
            </a:pPr>
            <a:r>
              <a:rPr lang="de-DE" sz="1800" smtClean="0"/>
              <a:t>Ärzte/Ärztinnen, Psychologen/Psychologinnen,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Sozialpädagogen/Sozialpädagoginnen und in Einzelfällen auch Angehörige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anderer Berufsgruppen, die beruflich mit sexuellen Problemen konfrontiert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werden.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Möglichkeiten zur Anwendung der erworbenen Kompetenzen in der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Berufspraxis.</a:t>
            </a:r>
          </a:p>
        </p:txBody>
      </p:sp>
      <p:sp>
        <p:nvSpPr>
          <p:cNvPr id="2253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F8EDFCE-2DF0-4DE8-9EF0-278C90CFA9DC}" type="slidenum">
              <a:rPr lang="de-DE" sz="1000" smtClean="0">
                <a:solidFill>
                  <a:schemeClr val="bg1"/>
                </a:solidFill>
              </a:rPr>
              <a:pPr/>
              <a:t>21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22534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497887" cy="1008062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Fortbildung: Sexuelle Basiskompetenzen – Curriculum 1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Deutsche Gesellschaft für Sexualforschung in Koop. mit der GSW</a:t>
            </a:r>
            <a:endParaRPr lang="de-DE" dirty="0"/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>
          <a:xfrm>
            <a:off x="119063" y="2060575"/>
            <a:ext cx="8840787" cy="4284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000" b="1" smtClean="0"/>
              <a:t>2. Ziele der Fortbildung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(1) Wahrnehmung und Erkennen sexueller Probleme und Konflikte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(2) Sprechenkönnen über Sexualität und sexuelle Probleme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(3) Diagnostische Kompetenz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(4) Vermittlungs- und Überweisungskompetenz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(5) Beratungskompetenz</a:t>
            </a:r>
          </a:p>
          <a:p>
            <a:pPr>
              <a:buFont typeface="Wingdings" pitchFamily="2" charset="2"/>
              <a:buNone/>
            </a:pPr>
            <a:endParaRPr lang="de-DE" sz="1800" smtClean="0"/>
          </a:p>
          <a:p>
            <a:pPr>
              <a:buFont typeface="Wingdings" pitchFamily="2" charset="2"/>
              <a:buNone/>
            </a:pPr>
            <a:r>
              <a:rPr lang="de-DE" sz="2000" b="1" smtClean="0"/>
              <a:t>3. Organisationsform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Interdisziplinäre, berufs- und praxisbegleitende Fortbildung</a:t>
            </a:r>
          </a:p>
        </p:txBody>
      </p:sp>
      <p:sp>
        <p:nvSpPr>
          <p:cNvPr id="23556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2355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10691F3-8CA3-4B95-9128-C19C431F777B}" type="slidenum">
              <a:rPr lang="de-DE" sz="1000" smtClean="0">
                <a:solidFill>
                  <a:schemeClr val="bg1"/>
                </a:solidFill>
              </a:rPr>
              <a:pPr/>
              <a:t>22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23558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424862" cy="935038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Fortbildung: Sexuelle Basiskompetenzen – Curriculum 1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Deutsche Gesellschaft für Sexualforschung in Koop. mit der GSW</a:t>
            </a:r>
            <a:endParaRPr lang="de-DE" dirty="0"/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>
          <a:xfrm>
            <a:off x="119063" y="1989138"/>
            <a:ext cx="8840787" cy="435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1600" b="1" smtClean="0"/>
              <a:t>4. Inhalte: Theoretisches Teil</a:t>
            </a:r>
          </a:p>
          <a:p>
            <a:pPr>
              <a:buFont typeface="Wingdings" pitchFamily="2" charset="2"/>
              <a:buNone/>
            </a:pPr>
            <a:r>
              <a:rPr lang="de-DE" sz="1400" smtClean="0"/>
              <a:t>(1) Grundlagen</a:t>
            </a:r>
          </a:p>
          <a:p>
            <a:r>
              <a:rPr lang="de-DE" sz="1400" smtClean="0"/>
              <a:t>Gesellschaftliche und kulturelle Grundlagen der Sexualität</a:t>
            </a:r>
          </a:p>
          <a:p>
            <a:r>
              <a:rPr lang="de-DE" sz="1400" smtClean="0"/>
              <a:t>Anatomische und physiologische Grundlagen</a:t>
            </a:r>
          </a:p>
          <a:p>
            <a:r>
              <a:rPr lang="de-DE" sz="1400" smtClean="0"/>
              <a:t>Entwicklungspsychologische Grundlagen</a:t>
            </a:r>
          </a:p>
          <a:p>
            <a:r>
              <a:rPr lang="de-DE" sz="1400" smtClean="0"/>
              <a:t>Psychodynamik, Konflikte bzw. Verhalten, Kognition, Emotion</a:t>
            </a:r>
          </a:p>
          <a:p>
            <a:pPr>
              <a:buFont typeface="Wingdings" pitchFamily="2" charset="2"/>
              <a:buNone/>
            </a:pPr>
            <a:r>
              <a:rPr lang="de-DE" sz="1400" smtClean="0"/>
              <a:t>(2) Klinische Aspekte</a:t>
            </a:r>
          </a:p>
          <a:p>
            <a:r>
              <a:rPr lang="de-DE" sz="1400" smtClean="0"/>
              <a:t>Sexuelle Störungen: Symptomatologie, Ätiologie, Dynamik,</a:t>
            </a:r>
          </a:p>
          <a:p>
            <a:r>
              <a:rPr lang="de-DE" sz="1400" smtClean="0"/>
              <a:t>Klassifikation</a:t>
            </a:r>
          </a:p>
          <a:p>
            <a:r>
              <a:rPr lang="de-DE" sz="1400" smtClean="0"/>
              <a:t>Überblick über Beratungs- und Behandlungskonzepte in</a:t>
            </a:r>
          </a:p>
          <a:p>
            <a:r>
              <a:rPr lang="de-DE" sz="1400" smtClean="0"/>
              <a:t>verschiedenen Settings </a:t>
            </a:r>
          </a:p>
          <a:p>
            <a:r>
              <a:rPr lang="de-DE" sz="1400" smtClean="0"/>
              <a:t>Sexualrechtliche Grundlagen</a:t>
            </a:r>
          </a:p>
        </p:txBody>
      </p:sp>
      <p:sp>
        <p:nvSpPr>
          <p:cNvPr id="2458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2458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A925F22-B1D7-42C7-8E51-8FBBE9644ADC}" type="slidenum">
              <a:rPr lang="de-DE" sz="1000" smtClean="0">
                <a:solidFill>
                  <a:schemeClr val="bg1"/>
                </a:solidFill>
              </a:rPr>
              <a:pPr/>
              <a:t>23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24582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424863" cy="1008062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Fortbildung: Sexuelle Basiskompetenzen – Curriculum 1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Deutsche Gesellschaft für Sexualforschung in Koop. mit der GSW</a:t>
            </a:r>
            <a:endParaRPr lang="de-DE" dirty="0"/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119063" y="1916113"/>
            <a:ext cx="8840787" cy="4429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000" b="1" smtClean="0"/>
              <a:t>5. Inhalte: Praktischer Teil</a:t>
            </a:r>
          </a:p>
          <a:p>
            <a:pPr>
              <a:buFont typeface="Wingdings" pitchFamily="2" charset="2"/>
              <a:buNone/>
            </a:pPr>
            <a:r>
              <a:rPr lang="de-DE" sz="1800" smtClean="0"/>
              <a:t>(1) Themenzentrierte Selbstreflexion</a:t>
            </a:r>
          </a:p>
          <a:p>
            <a:r>
              <a:rPr lang="de-DE" sz="1800" smtClean="0"/>
              <a:t>Auseinandersetzung mit geschlechtsspezifischer Sexualität</a:t>
            </a:r>
          </a:p>
          <a:p>
            <a:r>
              <a:rPr lang="de-DE" sz="1800" smtClean="0"/>
              <a:t>Auseinandersetzung mit sexueller Vielfalt und sexuellen Tabus</a:t>
            </a:r>
          </a:p>
          <a:p>
            <a:r>
              <a:rPr lang="de-DE" sz="1800" smtClean="0"/>
              <a:t>Auseinandersetzung mit sexueller Gewalt und sexuellem Missbrauch</a:t>
            </a:r>
          </a:p>
          <a:p>
            <a:r>
              <a:rPr lang="de-DE" sz="1800" smtClean="0"/>
              <a:t>(2) Entwicklung von Kompetenzen</a:t>
            </a:r>
          </a:p>
          <a:p>
            <a:r>
              <a:rPr lang="de-DE" sz="1800" smtClean="0"/>
              <a:t>Beziehungsaufbau, Beziehungsdynamik und Beziehungsgestaltung</a:t>
            </a:r>
          </a:p>
          <a:p>
            <a:r>
              <a:rPr lang="de-DE" sz="1800" smtClean="0"/>
              <a:t>Gesprächsführung bei Diagnostik und Beratung</a:t>
            </a:r>
          </a:p>
          <a:p>
            <a:r>
              <a:rPr lang="de-DE" sz="1800" smtClean="0"/>
              <a:t>(3) Erstgespräch/Interventionen und Beratungen unter Supervision</a:t>
            </a:r>
          </a:p>
        </p:txBody>
      </p:sp>
      <p:sp>
        <p:nvSpPr>
          <p:cNvPr id="2560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256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0C06716-033A-4234-9884-73C88F9032EE}" type="slidenum">
              <a:rPr lang="de-DE" sz="1000" smtClean="0">
                <a:solidFill>
                  <a:schemeClr val="bg1"/>
                </a:solidFill>
              </a:rPr>
              <a:pPr/>
              <a:t>24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80400" cy="836613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Fortbildung: Sexuelle Basiskompetenzen – Curriculum 1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Deutsche Gesellschaft für Sexualforschung in Koop. mit der GSW</a:t>
            </a:r>
            <a:endParaRPr lang="de-DE" dirty="0"/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>
          <a:xfrm>
            <a:off x="119063" y="1773238"/>
            <a:ext cx="8840787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000" b="1" smtClean="0"/>
              <a:t>6. Didaktik</a:t>
            </a:r>
          </a:p>
          <a:p>
            <a:r>
              <a:rPr lang="de-DE" sz="1800" smtClean="0"/>
              <a:t>Seminare, Literaturstudium, Fallbesprechung, ferner z.B. Rollenspiele und</a:t>
            </a:r>
          </a:p>
          <a:p>
            <a:r>
              <a:rPr lang="de-DE" sz="1800" smtClean="0"/>
              <a:t>Übungen, Demonstrationen; Praxistätigkeit unter Supervisionsbegleitung.</a:t>
            </a:r>
          </a:p>
          <a:p>
            <a:r>
              <a:rPr lang="de-DE" sz="1800" smtClean="0"/>
              <a:t>Größe der Weiterbildungsgruppen: bis zu 24 Personen</a:t>
            </a:r>
          </a:p>
          <a:p>
            <a:endParaRPr lang="de-DE" sz="1800" smtClean="0"/>
          </a:p>
          <a:p>
            <a:pPr>
              <a:buFont typeface="Wingdings" pitchFamily="2" charset="2"/>
              <a:buNone/>
            </a:pPr>
            <a:r>
              <a:rPr lang="de-DE" sz="2000" b="1" smtClean="0"/>
              <a:t>7. Umfang</a:t>
            </a:r>
          </a:p>
          <a:p>
            <a:r>
              <a:rPr lang="de-DE" sz="1800" smtClean="0"/>
              <a:t>Theoretische und praktische Inhalte einschließlich Supervision: 54 Stunden</a:t>
            </a:r>
          </a:p>
          <a:p>
            <a:r>
              <a:rPr lang="de-DE" sz="1800" smtClean="0"/>
              <a:t>Themenzentrierte Selbstreflexion in Gruppen: 16 Stunden</a:t>
            </a:r>
          </a:p>
          <a:p>
            <a:r>
              <a:rPr lang="de-DE" sz="1800" smtClean="0"/>
              <a:t>Gesamt: 70 Stunden</a:t>
            </a:r>
          </a:p>
          <a:p>
            <a:r>
              <a:rPr lang="de-DE" sz="1800" smtClean="0"/>
              <a:t>Dauer: 1 Jahr</a:t>
            </a:r>
          </a:p>
        </p:txBody>
      </p:sp>
      <p:sp>
        <p:nvSpPr>
          <p:cNvPr id="2662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2662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A65B867-3E0E-4090-8079-E5E37B553769}" type="slidenum">
              <a:rPr lang="de-DE" sz="1000" smtClean="0">
                <a:solidFill>
                  <a:schemeClr val="bg1"/>
                </a:solidFill>
              </a:rPr>
              <a:pPr/>
              <a:t>25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84976" cy="836613"/>
          </a:xfrm>
        </p:spPr>
        <p:txBody>
          <a:bodyPr/>
          <a:lstStyle/>
          <a:p>
            <a:r>
              <a:rPr lang="de-DE" sz="2800" dirty="0" smtClean="0"/>
              <a:t>Mein eigenes Beratungs- und Therapiekonzept zur „Macht der Bilder“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772816"/>
            <a:ext cx="8840787" cy="4572422"/>
          </a:xfrm>
        </p:spPr>
        <p:txBody>
          <a:bodyPr/>
          <a:lstStyle/>
          <a:p>
            <a:r>
              <a:rPr lang="de-DE" sz="2000" dirty="0" smtClean="0"/>
              <a:t>Therapie muss nicht sein – fast jeder hat ausreichend Kontrollkompetenzen für die eigene Person</a:t>
            </a:r>
          </a:p>
          <a:p>
            <a:r>
              <a:rPr lang="de-DE" sz="2000" dirty="0" smtClean="0"/>
              <a:t>Therapie, wenn ein Leidensdruck besteht oder aber auch Therapieauflagen ergangen sind: 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</a:t>
            </a:r>
            <a:r>
              <a:rPr lang="de-DE" sz="2000" b="1" i="1" dirty="0" smtClean="0"/>
              <a:t>Basis ist das Konzept der humanistischen Psychologie sowie der   </a:t>
            </a:r>
          </a:p>
          <a:p>
            <a:pPr marL="0" indent="0">
              <a:buNone/>
            </a:pPr>
            <a:r>
              <a:rPr lang="de-DE" sz="2000" b="1" i="1" dirty="0" smtClean="0"/>
              <a:t>     Gesprächspsychotherapie nach Rogers:</a:t>
            </a:r>
          </a:p>
          <a:p>
            <a:pPr marL="0" indent="0">
              <a:buNone/>
            </a:pPr>
            <a:r>
              <a:rPr lang="de-DE" sz="2000" b="1" i="1" dirty="0"/>
              <a:t> </a:t>
            </a:r>
            <a:r>
              <a:rPr lang="de-DE" sz="2000" b="1" i="1" dirty="0" smtClean="0"/>
              <a:t>    - Empathie</a:t>
            </a:r>
          </a:p>
          <a:p>
            <a:pPr marL="0" indent="0">
              <a:buNone/>
            </a:pPr>
            <a:r>
              <a:rPr lang="de-DE" sz="2000" b="1" i="1" dirty="0" smtClean="0"/>
              <a:t>     - positive Wertschätzung</a:t>
            </a:r>
          </a:p>
          <a:p>
            <a:pPr marL="0" indent="0">
              <a:buNone/>
            </a:pPr>
            <a:r>
              <a:rPr lang="de-DE" sz="2000" b="1" i="1" dirty="0"/>
              <a:t> </a:t>
            </a:r>
            <a:r>
              <a:rPr lang="de-DE" sz="2000" b="1" i="1" dirty="0" smtClean="0"/>
              <a:t>    - </a:t>
            </a:r>
            <a:r>
              <a:rPr lang="de-DE" sz="2000" b="1" i="1" dirty="0"/>
              <a:t>Kongruenz und Transparenz (Authentizität des Therapeuten</a:t>
            </a:r>
            <a:r>
              <a:rPr lang="de-DE" sz="2000" b="1" i="1" dirty="0" smtClean="0"/>
              <a:t>)</a:t>
            </a:r>
          </a:p>
          <a:p>
            <a:r>
              <a:rPr lang="de-DE" sz="2000" dirty="0" smtClean="0"/>
              <a:t>Herausarbeitung einer meist immer individuellen Problematik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47536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836613"/>
          </a:xfrm>
        </p:spPr>
        <p:txBody>
          <a:bodyPr/>
          <a:lstStyle/>
          <a:p>
            <a:r>
              <a:rPr lang="de-DE" sz="3200" dirty="0" smtClean="0"/>
              <a:t>Umgang mit Kinderpornografie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628800"/>
            <a:ext cx="8840787" cy="4716438"/>
          </a:xfrm>
        </p:spPr>
        <p:txBody>
          <a:bodyPr/>
          <a:lstStyle/>
          <a:p>
            <a:r>
              <a:rPr lang="de-DE" sz="2000" dirty="0" smtClean="0"/>
              <a:t>Bringen Verbote etwas?</a:t>
            </a:r>
          </a:p>
          <a:p>
            <a:r>
              <a:rPr lang="de-DE" sz="2000" dirty="0" smtClean="0"/>
              <a:t>Ist die juristische Verfolgung gerecht? Sind die User Verbrecher?</a:t>
            </a:r>
          </a:p>
          <a:p>
            <a:r>
              <a:rPr lang="de-DE" sz="2000" dirty="0" smtClean="0"/>
              <a:t>Ich wünsche mir eine klarere Unterscheidung von „Ansehen“, „Speichern“ und „Verbreiten“</a:t>
            </a:r>
          </a:p>
          <a:p>
            <a:r>
              <a:rPr lang="de-DE" sz="2000" dirty="0" smtClean="0"/>
              <a:t>Sollte man nicht eher ausschließlich bei den Herstellern und „Verbreitern“ Sanktionen anstreben?</a:t>
            </a:r>
          </a:p>
          <a:p>
            <a:r>
              <a:rPr lang="de-DE" sz="2000" dirty="0" smtClean="0"/>
              <a:t>Ansehen und privates Speichern sollte nicht strafrechtlich verfolgt werden</a:t>
            </a:r>
          </a:p>
          <a:p>
            <a:r>
              <a:rPr lang="de-DE" sz="2000" dirty="0" smtClean="0"/>
              <a:t>Juristische Differenzierung bei Kinderpornografie im Internet als Folge bisher nicht reflektierten, verdrängten (</a:t>
            </a:r>
            <a:r>
              <a:rPr lang="de-DE" sz="2000" dirty="0" err="1" smtClean="0"/>
              <a:t>präpuberale</a:t>
            </a:r>
            <a:r>
              <a:rPr lang="de-DE" sz="2000" dirty="0" smtClean="0"/>
              <a:t> Amnesie) sexuellen Missbrauchs in der Kindheit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967205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 </a:t>
            </a:r>
          </a:p>
        </p:txBody>
      </p:sp>
      <p:sp>
        <p:nvSpPr>
          <p:cNvPr id="2867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E159D0-8CBF-46DC-87B4-3E62BDBB1288}" type="slidenum">
              <a:rPr lang="de-DE" sz="1000" smtClean="0">
                <a:solidFill>
                  <a:schemeClr val="bg1"/>
                </a:solidFill>
              </a:rPr>
              <a:pPr/>
              <a:t>28</a:t>
            </a:fld>
            <a:endParaRPr lang="de-DE" sz="1000" smtClean="0">
              <a:solidFill>
                <a:schemeClr val="bg1"/>
              </a:solidFill>
            </a:endParaRPr>
          </a:p>
        </p:txBody>
      </p:sp>
      <p:grpSp>
        <p:nvGrpSpPr>
          <p:cNvPr id="28676" name="Group 9"/>
          <p:cNvGrpSpPr>
            <a:grpSpLocks/>
          </p:cNvGrpSpPr>
          <p:nvPr/>
        </p:nvGrpSpPr>
        <p:grpSpPr bwMode="auto">
          <a:xfrm>
            <a:off x="107950" y="2597150"/>
            <a:ext cx="8928100" cy="2992438"/>
            <a:chOff x="68" y="1636"/>
            <a:chExt cx="5624" cy="1885"/>
          </a:xfrm>
        </p:grpSpPr>
        <p:sp>
          <p:nvSpPr>
            <p:cNvPr id="28680" name="Rectangle 6"/>
            <p:cNvSpPr>
              <a:spLocks noChangeArrowheads="1"/>
            </p:cNvSpPr>
            <p:nvPr/>
          </p:nvSpPr>
          <p:spPr bwMode="auto">
            <a:xfrm>
              <a:off x="100" y="1670"/>
              <a:ext cx="5592" cy="185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sp>
          <p:nvSpPr>
            <p:cNvPr id="28681" name="Rectangle 7"/>
            <p:cNvSpPr>
              <a:spLocks noChangeArrowheads="1"/>
            </p:cNvSpPr>
            <p:nvPr/>
          </p:nvSpPr>
          <p:spPr bwMode="auto">
            <a:xfrm>
              <a:off x="2744" y="1661"/>
              <a:ext cx="227" cy="18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de-DE"/>
            </a:p>
          </p:txBody>
        </p:sp>
        <p:pic>
          <p:nvPicPr>
            <p:cNvPr id="28682" name="Picture 3" descr="persp_zf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1636"/>
              <a:ext cx="2757" cy="1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3" name="Picture 4" descr="persp_zk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" y="1636"/>
              <a:ext cx="2758" cy="1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1466850" y="1098550"/>
            <a:ext cx="6208713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623888"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de-DE" sz="2800" b="1" smtClean="0">
                <a:solidFill>
                  <a:srgbClr val="007C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Vielen Dank für Ihre Aufmerksamkeit</a:t>
            </a:r>
          </a:p>
        </p:txBody>
      </p:sp>
      <p:pic>
        <p:nvPicPr>
          <p:cNvPr id="28678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4508500"/>
            <a:ext cx="273685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Bild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836613"/>
          </a:xfrm>
        </p:spPr>
        <p:txBody>
          <a:bodyPr/>
          <a:lstStyle/>
          <a:p>
            <a:r>
              <a:rPr lang="de-DE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Konsum von Internetpornos und Folgen für die Partnerschaft aus der Sicht der Frau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988840"/>
            <a:ext cx="8840787" cy="4356398"/>
          </a:xfrm>
        </p:spPr>
        <p:txBody>
          <a:bodyPr/>
          <a:lstStyle/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Mein Mann schläft nicht mehr mit mir – hat er eine andere, bin ich nicht mehr attraktiv ?“</a:t>
            </a:r>
          </a:p>
          <a:p>
            <a:pPr marL="0" indent="-273050" eaLnBrk="1" hangingPunct="1">
              <a:spcBef>
                <a:spcPct val="0"/>
              </a:spcBef>
              <a:buFont typeface="Wingdings 2" pitchFamily="18" charset="2"/>
              <a:buNone/>
            </a:pPr>
            <a:endParaRPr lang="de-DE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„Ich weiß jetzt warum er nicht mehr mit mir schläft – Das Internet ist interessanter – Ich bin enttäuscht“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Können wir reden ? Und wenn ja – worüber eigentlich 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6632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8248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764889" cy="936104"/>
          </a:xfrm>
        </p:spPr>
        <p:txBody>
          <a:bodyPr/>
          <a:lstStyle/>
          <a:p>
            <a:r>
              <a:rPr lang="de-DE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Konsum von Internetpornos und Folgen für die Partnerschaft aus der Sicht des Mannes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988840"/>
            <a:ext cx="8840787" cy="4356398"/>
          </a:xfrm>
        </p:spPr>
        <p:txBody>
          <a:bodyPr/>
          <a:lstStyle/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„Internetbilder beim Sex mit der Partnerin im Kopf“</a:t>
            </a:r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„Wie erkläre ich meiner Frau, was ich da tue ?“</a:t>
            </a:r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„Ich kann es nicht mehr sein lassen.“</a:t>
            </a:r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„Durch die Masturbation vor dem Computer fehlt mir zunehmend die Lust auf meine Frau“</a:t>
            </a:r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„Im Internet kann ich intensiven Sex erleben, diese Intensität fehlt mir bei meiner Frau.“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629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836613"/>
          </a:xfrm>
        </p:spPr>
        <p:txBody>
          <a:bodyPr/>
          <a:lstStyle/>
          <a:p>
            <a:r>
              <a:rPr lang="de-DE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Konsum von Internetpornos immer leichter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844824"/>
            <a:ext cx="8840787" cy="4500414"/>
          </a:xfrm>
        </p:spPr>
        <p:txBody>
          <a:bodyPr/>
          <a:lstStyle/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Zunehmend kostenlose Angebote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Flatrate wird in vielen Haushalten zum Standard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Keine peinlichen Wege mehr zu Videotheken bzw. Sexshops</a:t>
            </a:r>
          </a:p>
          <a:p>
            <a:pPr marL="0" indent="-273050" eaLnBrk="1" hangingPunct="1">
              <a:spcBef>
                <a:spcPct val="0"/>
              </a:spcBef>
            </a:pPr>
            <a:endParaRPr lang="de-DE" dirty="0"/>
          </a:p>
          <a:p>
            <a:pPr marL="0" indent="-273050" eaLnBrk="1" hangingPunct="1">
              <a:spcBef>
                <a:spcPct val="0"/>
              </a:spcBef>
            </a:pPr>
            <a:r>
              <a:rPr lang="de-DE" dirty="0"/>
              <a:t>Alles von Zuhause aus möglich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141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836613"/>
          </a:xfrm>
        </p:spPr>
        <p:txBody>
          <a:bodyPr/>
          <a:lstStyle/>
          <a:p>
            <a:r>
              <a:rPr lang="de-DE" sz="2400" dirty="0" smtClean="0"/>
              <a:t>Die Macht der Bilder aus der Sicht von „Dunkelziffer e.V.“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063" y="1628800"/>
            <a:ext cx="8840787" cy="4716438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„</a:t>
            </a:r>
            <a:r>
              <a:rPr lang="de-DE" sz="2000" b="1" i="1" dirty="0" smtClean="0"/>
              <a:t>Die kinderpornografische Ausbeutung von Mädchen und Jungen hat zur Folge, dass es Opfer zu unterschiedlichen Zeitpunkten gibt“.</a:t>
            </a:r>
          </a:p>
          <a:p>
            <a:pPr marL="457200" indent="-457200">
              <a:buAutoNum type="arabicPeriod"/>
            </a:pPr>
            <a:r>
              <a:rPr lang="de-DE" sz="2000" dirty="0" smtClean="0"/>
              <a:t>Kinder, die zum Zeitpunkt der Erstellung der Bilder misshandelt werden</a:t>
            </a:r>
          </a:p>
          <a:p>
            <a:pPr marL="457200" indent="-457200">
              <a:buAutoNum type="arabicPeriod"/>
            </a:pPr>
            <a:endParaRPr lang="de-DE" sz="2000" dirty="0"/>
          </a:p>
          <a:p>
            <a:pPr marL="457200" indent="-457200">
              <a:buAutoNum type="arabicPeriod"/>
            </a:pPr>
            <a:r>
              <a:rPr lang="de-DE" sz="2000" dirty="0" smtClean="0"/>
              <a:t>Kinder und Jugendliche, die solche Bilder im Netz „entdecken“ oder von Tätern geschickt bekommen.</a:t>
            </a:r>
          </a:p>
          <a:p>
            <a:pPr marL="457200" indent="-457200">
              <a:buAutoNum type="arabicPeriod"/>
            </a:pPr>
            <a:endParaRPr lang="de-DE" sz="2000" dirty="0"/>
          </a:p>
          <a:p>
            <a:pPr marL="457200" indent="-457200">
              <a:buAutoNum type="arabicPeriod"/>
            </a:pPr>
            <a:r>
              <a:rPr lang="de-DE" sz="2000" dirty="0" smtClean="0"/>
              <a:t>Heranwachsende und Erwachsene, die damit leben müssen, dass Bilder des Missbrauchs in der Kindheit noch heute verbreitet und konsumiert werden.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6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8937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497887" cy="1008062"/>
          </a:xfrm>
        </p:spPr>
        <p:txBody>
          <a:bodyPr/>
          <a:lstStyle/>
          <a:p>
            <a:pPr>
              <a:defRPr/>
            </a:pPr>
            <a:r>
              <a:rPr lang="de-DE" sz="3200" dirty="0" smtClean="0"/>
              <a:t>Chats und Minderheiten</a:t>
            </a:r>
            <a:br>
              <a:rPr lang="de-DE" sz="3200" dirty="0" smtClean="0"/>
            </a:br>
            <a:r>
              <a:rPr lang="de-DE" sz="3200" dirty="0" smtClean="0"/>
              <a:t>Internet als frühe Hilfe für Andersfühlende</a:t>
            </a:r>
            <a:endParaRPr lang="de-DE" sz="3200" dirty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119063" y="2060575"/>
            <a:ext cx="8840787" cy="4284663"/>
          </a:xfrm>
        </p:spPr>
        <p:txBody>
          <a:bodyPr/>
          <a:lstStyle/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Transidentität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err="1" smtClean="0"/>
              <a:t>Zisidentität</a:t>
            </a:r>
            <a:endParaRPr lang="de-DE" sz="2000" dirty="0" smtClean="0"/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Virtuelle Selbsthilfegruppen von Personen mit ungewöhnlichem  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sz="2000" dirty="0" smtClean="0"/>
              <a:t>    Sexualverhalten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Homophile </a:t>
            </a:r>
            <a:r>
              <a:rPr lang="de-DE" sz="2000" dirty="0" err="1" smtClean="0"/>
              <a:t>Heten</a:t>
            </a:r>
            <a:endParaRPr lang="de-DE" sz="2000" dirty="0" smtClean="0"/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Fetischismus (siehe </a:t>
            </a:r>
            <a:r>
              <a:rPr lang="de-DE" sz="2000" dirty="0" err="1" smtClean="0"/>
              <a:t>Kannibalismusfall</a:t>
            </a:r>
            <a:r>
              <a:rPr lang="de-DE" sz="2000" dirty="0" smtClean="0"/>
              <a:t>)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Fetischistischer Transvestitismus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Exhibitionismus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err="1" smtClean="0"/>
              <a:t>Voyerismus</a:t>
            </a:r>
            <a:endParaRPr lang="de-DE" sz="2000" dirty="0" smtClean="0"/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Pädophilie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Sadomasochismus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Nekrophilie u.a.</a:t>
            </a:r>
          </a:p>
          <a:p>
            <a:pPr marL="0" indent="-2730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sz="2000" dirty="0" smtClean="0"/>
              <a:t>U.v.a.m.</a:t>
            </a:r>
          </a:p>
          <a:p>
            <a:pPr>
              <a:buFont typeface="Wingdings" pitchFamily="2" charset="2"/>
              <a:buNone/>
              <a:defRPr/>
            </a:pPr>
            <a:endParaRPr lang="de-DE" sz="1800" dirty="0" smtClean="0"/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614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4154BFB-A533-4D3D-AC17-57B62142941B}" type="slidenum">
              <a:rPr lang="de-DE" sz="1000" smtClean="0">
                <a:solidFill>
                  <a:schemeClr val="bg1"/>
                </a:solidFill>
              </a:rPr>
              <a:pPr/>
              <a:t>7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6150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8913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008063"/>
            <a:ext cx="7705725" cy="836612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dirty="0" smtClean="0"/>
              <a:t>Pornografie im Internet</a:t>
            </a:r>
          </a:p>
        </p:txBody>
      </p:sp>
      <p:sp>
        <p:nvSpPr>
          <p:cNvPr id="7171" name="Fußzeilenplatzhalt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000" smtClean="0">
                <a:solidFill>
                  <a:schemeClr val="bg1"/>
                </a:solidFill>
              </a:rPr>
              <a:t>© Universitätsmedizin Leipzig</a:t>
            </a:r>
          </a:p>
        </p:txBody>
      </p:sp>
      <p:sp>
        <p:nvSpPr>
          <p:cNvPr id="7172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B82E93C-3562-43AA-8D24-E365A53862FA}" type="slidenum">
              <a:rPr lang="de-DE" sz="1000" smtClean="0">
                <a:solidFill>
                  <a:schemeClr val="bg1"/>
                </a:solidFill>
              </a:rPr>
              <a:pPr/>
              <a:t>8</a:t>
            </a:fld>
            <a:endParaRPr lang="de-DE" sz="1000" smtClean="0">
              <a:solidFill>
                <a:schemeClr val="bg1"/>
              </a:solidFill>
            </a:endParaRPr>
          </a:p>
        </p:txBody>
      </p:sp>
      <p:pic>
        <p:nvPicPr>
          <p:cNvPr id="7173" name="Bild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66688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N:\Grafik2010\41bFsmTeTVL__SS500_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989138"/>
            <a:ext cx="3744913" cy="3384550"/>
          </a:xfrm>
          <a:noFill/>
        </p:spPr>
      </p:pic>
      <p:pic>
        <p:nvPicPr>
          <p:cNvPr id="7175" name="Picture 8" descr="N:\Grafik2010\41BJ0SH57EL__SS500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989138"/>
            <a:ext cx="388778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792088"/>
          </a:xfrm>
        </p:spPr>
        <p:txBody>
          <a:bodyPr/>
          <a:lstStyle/>
          <a:p>
            <a:r>
              <a:rPr lang="de-DE" sz="3200" dirty="0" smtClean="0"/>
              <a:t>Kinderpornografie im Internet</a:t>
            </a:r>
            <a:endParaRPr lang="de-DE" sz="32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628775"/>
            <a:ext cx="4392488" cy="4716463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© Universitätsmedizin Leipzig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94691C-2BAB-4D3F-AF22-9B925C19A57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4355976" cy="4762500"/>
          </a:xfrm>
          <a:prstGeom prst="rect">
            <a:avLst/>
          </a:prstGeom>
        </p:spPr>
      </p:pic>
      <p:pic>
        <p:nvPicPr>
          <p:cNvPr id="8" name="Bild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66688"/>
            <a:ext cx="23717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877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Präsentationsvorlage UML">
  <a:themeElements>
    <a:clrScheme name="_Präsentationsvorlage UM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Präsentationsvorlage UM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008AC9"/>
          </a:solidFill>
          <a:prstDash val="solid"/>
          <a:round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008AC9"/>
          </a:solidFill>
          <a:prstDash val="solid"/>
          <a:round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_Präsentationsvorlage UM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räsentationsvorlage UM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räsentationsvorlage UM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räsentationsvorlage UM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räsentationsvorlage UM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räsentationsvorlage UM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räsentationsvorlage UM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0</TotalTime>
  <Words>1542</Words>
  <Application>Microsoft Office PowerPoint</Application>
  <PresentationFormat>Bildschirmpräsentation (4:3)</PresentationFormat>
  <Paragraphs>286</Paragraphs>
  <Slides>28</Slides>
  <Notes>28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_Präsentationsvorlage UML</vt:lpstr>
      <vt:lpstr>Die Macht der Bilder   Visualisierung sexueller Phantasien im Internet</vt:lpstr>
      <vt:lpstr>Sexualisierung des Alltags durch das Internet?</vt:lpstr>
      <vt:lpstr>Konsum von Internetpornos und Folgen für die Partnerschaft aus der Sicht der Frau</vt:lpstr>
      <vt:lpstr>Konsum von Internetpornos und Folgen für die Partnerschaft aus der Sicht des Mannes</vt:lpstr>
      <vt:lpstr>Konsum von Internetpornos immer leichter</vt:lpstr>
      <vt:lpstr>Die Macht der Bilder aus der Sicht von „Dunkelziffer e.V.“</vt:lpstr>
      <vt:lpstr>Chats und Minderheiten Internet als frühe Hilfe für Andersfühlende</vt:lpstr>
      <vt:lpstr>Pornografie im Internet</vt:lpstr>
      <vt:lpstr>Kinderpornografie im Internet</vt:lpstr>
      <vt:lpstr>Phantasierte Sexualität (visualisierbar über das Internet) als eigenständige Form der Sexualität</vt:lpstr>
      <vt:lpstr>Internetsexsucht </vt:lpstr>
      <vt:lpstr>Kinderpornographieinternetsucht</vt:lpstr>
      <vt:lpstr>Kinderpornographie und Internet Wer sind die User ?</vt:lpstr>
      <vt:lpstr>Folgen von Sexsucht bzw. von zu vieler Masturbation über Visualisierung im Internet</vt:lpstr>
      <vt:lpstr>Beratungsstrategien</vt:lpstr>
      <vt:lpstr>Beratungsstrategien des Ansprechpartners</vt:lpstr>
      <vt:lpstr>Ausbildung für Sexualberatung an den Hochschulen in Deutschland</vt:lpstr>
      <vt:lpstr>Ausbildung für Sexualberatung an den Hochschulen in Deutschland</vt:lpstr>
      <vt:lpstr>Ausbildung für Sexualberatung an den Hochschulen in Deutschland</vt:lpstr>
      <vt:lpstr>Dunkelfeldprojekt „Kein Täter werden“ ??? Nun auch in Leipzig:</vt:lpstr>
      <vt:lpstr>Fortbildung: Sexuelle Basiskompetenzen – Curriculum 1 Deutsche Gesellschaft für Sexualforschung in Koop. mit der GSW</vt:lpstr>
      <vt:lpstr>Fortbildung: Sexuelle Basiskompetenzen – Curriculum 1 Deutsche Gesellschaft für Sexualforschung in Koop. mit der GSW</vt:lpstr>
      <vt:lpstr>Fortbildung: Sexuelle Basiskompetenzen – Curriculum 1 Deutsche Gesellschaft für Sexualforschung in Koop. mit der GSW</vt:lpstr>
      <vt:lpstr>Fortbildung: Sexuelle Basiskompetenzen – Curriculum 1 Deutsche Gesellschaft für Sexualforschung in Koop. mit der GSW</vt:lpstr>
      <vt:lpstr>Fortbildung: Sexuelle Basiskompetenzen – Curriculum 1 Deutsche Gesellschaft für Sexualforschung in Koop. mit der GSW</vt:lpstr>
      <vt:lpstr>Mein eigenes Beratungs- und Therapiekonzept zur „Macht der Bilder“</vt:lpstr>
      <vt:lpstr>Umgang mit Kinderpornografie</vt:lpstr>
      <vt:lpstr>PowerPoint-Präsentation</vt:lpstr>
    </vt:vector>
  </TitlesOfParts>
  <Company>UKL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h9seik</dc:creator>
  <cp:lastModifiedBy>Kurt</cp:lastModifiedBy>
  <cp:revision>59</cp:revision>
  <dcterms:created xsi:type="dcterms:W3CDTF">2009-03-23T08:08:15Z</dcterms:created>
  <dcterms:modified xsi:type="dcterms:W3CDTF">2011-11-05T07:56:41Z</dcterms:modified>
</cp:coreProperties>
</file>