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30"/>
  </p:notesMasterIdLst>
  <p:handoutMasterIdLst>
    <p:handoutMasterId r:id="rId31"/>
  </p:handoutMasterIdLst>
  <p:sldIdLst>
    <p:sldId id="267" r:id="rId2"/>
    <p:sldId id="334" r:id="rId3"/>
    <p:sldId id="364" r:id="rId4"/>
    <p:sldId id="365" r:id="rId5"/>
    <p:sldId id="369" r:id="rId6"/>
    <p:sldId id="363" r:id="rId7"/>
    <p:sldId id="354" r:id="rId8"/>
    <p:sldId id="337" r:id="rId9"/>
    <p:sldId id="366" r:id="rId10"/>
    <p:sldId id="355" r:id="rId11"/>
    <p:sldId id="356" r:id="rId12"/>
    <p:sldId id="367" r:id="rId13"/>
    <p:sldId id="368" r:id="rId14"/>
    <p:sldId id="346" r:id="rId15"/>
    <p:sldId id="349" r:id="rId16"/>
    <p:sldId id="338" r:id="rId17"/>
    <p:sldId id="347" r:id="rId18"/>
    <p:sldId id="340" r:id="rId19"/>
    <p:sldId id="341" r:id="rId20"/>
    <p:sldId id="372" r:id="rId21"/>
    <p:sldId id="357" r:id="rId22"/>
    <p:sldId id="358" r:id="rId23"/>
    <p:sldId id="359" r:id="rId24"/>
    <p:sldId id="360" r:id="rId25"/>
    <p:sldId id="361" r:id="rId26"/>
    <p:sldId id="370" r:id="rId27"/>
    <p:sldId id="371" r:id="rId28"/>
    <p:sldId id="335" r:id="rId29"/>
  </p:sldIdLst>
  <p:sldSz cx="9144000" cy="6858000" type="screen4x3"/>
  <p:notesSz cx="6797675" cy="9928225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AC9"/>
    <a:srgbClr val="66FFFF"/>
    <a:srgbClr val="FF9900"/>
    <a:srgbClr val="CCCCFF"/>
    <a:srgbClr val="FFFF99"/>
    <a:srgbClr val="878787"/>
    <a:srgbClr val="E85611"/>
    <a:srgbClr val="0039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70" autoAdjust="0"/>
    <p:restoredTop sz="94186" autoAdjust="0"/>
  </p:normalViewPr>
  <p:slideViewPr>
    <p:cSldViewPr>
      <p:cViewPr varScale="1">
        <p:scale>
          <a:sx n="92" d="100"/>
          <a:sy n="92" d="100"/>
        </p:scale>
        <p:origin x="-7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DF7B0E4-95B1-43C0-8077-D16369A2732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2313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E30C083-C491-4849-A11B-3DC5B4D7700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926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  <p:sp>
        <p:nvSpPr>
          <p:cNvPr id="307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1E4EC23-FF63-4DD4-857F-49FD4974A929}" type="slidenum">
              <a:rPr lang="de-DE" sz="1200" smtClean="0"/>
              <a:pPr eaLnBrk="1" hangingPunct="1"/>
              <a:t>1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  <p:sp>
        <p:nvSpPr>
          <p:cNvPr id="4096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FB8F61D-F464-4C6E-8EC2-E917BB115B94}" type="slidenum">
              <a:rPr lang="de-DE" sz="1200" smtClean="0"/>
              <a:pPr eaLnBrk="1" hangingPunct="1"/>
              <a:t>10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  <p:sp>
        <p:nvSpPr>
          <p:cNvPr id="419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D8E4B5F-E27B-4324-97A1-598CED29DF7D}" type="slidenum">
              <a:rPr lang="de-DE" sz="1200" smtClean="0"/>
              <a:pPr eaLnBrk="1" hangingPunct="1"/>
              <a:t>11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30C083-C491-4849-A11B-3DC5B4D77003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18787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30C083-C491-4849-A11B-3DC5B4D77003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57965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  <p:sp>
        <p:nvSpPr>
          <p:cNvPr id="430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66CB02C-47EB-49D3-BB64-03C41DC77EB0}" type="slidenum">
              <a:rPr lang="de-DE" sz="1200" smtClean="0"/>
              <a:pPr eaLnBrk="1" hangingPunct="1"/>
              <a:t>14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  <p:sp>
        <p:nvSpPr>
          <p:cNvPr id="450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D77782D-6588-481A-B4A8-E3B2C6860F00}" type="slidenum">
              <a:rPr lang="de-DE" sz="1200" smtClean="0"/>
              <a:pPr eaLnBrk="1" hangingPunct="1"/>
              <a:t>15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  <p:sp>
        <p:nvSpPr>
          <p:cNvPr id="460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38FB24A-F9AB-432C-A9C0-2E3F696A7D7F}" type="slidenum">
              <a:rPr lang="de-DE" sz="1200" smtClean="0"/>
              <a:pPr eaLnBrk="1" hangingPunct="1"/>
              <a:t>16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  <p:sp>
        <p:nvSpPr>
          <p:cNvPr id="4710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E36F25-1200-4B14-B848-ED9FEFBAE056}" type="slidenum">
              <a:rPr lang="de-DE" sz="1200" smtClean="0"/>
              <a:pPr eaLnBrk="1" hangingPunct="1"/>
              <a:t>17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  <p:sp>
        <p:nvSpPr>
          <p:cNvPr id="48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36AEF5-6DD2-4E53-A9DA-6619B5322255}" type="slidenum">
              <a:rPr lang="de-DE" sz="1200" smtClean="0"/>
              <a:pPr eaLnBrk="1" hangingPunct="1"/>
              <a:t>18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  <p:sp>
        <p:nvSpPr>
          <p:cNvPr id="491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4ED17DB-6027-494A-9175-717219FDE1E1}" type="slidenum">
              <a:rPr lang="de-DE" sz="1200" smtClean="0"/>
              <a:pPr eaLnBrk="1" hangingPunct="1"/>
              <a:t>19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01F5686-4473-43DA-ADEB-711D64DB6535}" type="slidenum">
              <a:rPr lang="de-DE" sz="1200" smtClean="0"/>
              <a:pPr eaLnBrk="1" hangingPunct="1"/>
              <a:t>2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30C083-C491-4849-A11B-3DC5B4D77003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45820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  <p:sp>
        <p:nvSpPr>
          <p:cNvPr id="5018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A94B6B6-A04D-4FC7-9B20-82E0DE4C96BA}" type="slidenum">
              <a:rPr lang="de-DE" sz="1200" smtClean="0"/>
              <a:pPr eaLnBrk="1" hangingPunct="1"/>
              <a:t>21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  <p:sp>
        <p:nvSpPr>
          <p:cNvPr id="5120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03C7B96-7F8D-4BF0-A0DF-CBFB277190B8}" type="slidenum">
              <a:rPr lang="de-DE" sz="1200" smtClean="0"/>
              <a:pPr eaLnBrk="1" hangingPunct="1"/>
              <a:t>22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  <p:sp>
        <p:nvSpPr>
          <p:cNvPr id="5222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BB5BDCD-FBFE-4640-AEA9-79950B7E9658}" type="slidenum">
              <a:rPr lang="de-DE" sz="1200" smtClean="0"/>
              <a:pPr eaLnBrk="1" hangingPunct="1"/>
              <a:t>23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  <p:sp>
        <p:nvSpPr>
          <p:cNvPr id="532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4AED4E1-1FA2-45ED-8066-F0A4CF13B1F3}" type="slidenum">
              <a:rPr lang="de-DE" sz="1200" smtClean="0"/>
              <a:pPr eaLnBrk="1" hangingPunct="1"/>
              <a:t>24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  <p:sp>
        <p:nvSpPr>
          <p:cNvPr id="5427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9CD1A30-BB5A-45D8-B7A1-60A7C8081518}" type="slidenum">
              <a:rPr lang="de-DE" sz="1200" smtClean="0"/>
              <a:pPr eaLnBrk="1" hangingPunct="1"/>
              <a:t>25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30C083-C491-4849-A11B-3DC5B4D77003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03689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30C083-C491-4849-A11B-3DC5B4D77003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20674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F3A6768-D04F-43DB-9394-D4A9010AC24E}" type="slidenum">
              <a:rPr lang="de-DE" sz="1200" smtClean="0"/>
              <a:pPr eaLnBrk="1" hangingPunct="1"/>
              <a:t>28</a:t>
            </a:fld>
            <a:endParaRPr lang="de-DE" sz="12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7287" cy="3724275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30C083-C491-4849-A11B-3DC5B4D77003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8608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30C083-C491-4849-A11B-3DC5B4D77003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0152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30C083-C491-4849-A11B-3DC5B4D77003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1797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30C083-C491-4849-A11B-3DC5B4D77003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095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  <p:sp>
        <p:nvSpPr>
          <p:cNvPr id="3379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A9466DA-48AD-4899-8684-5C080492C066}" type="slidenum">
              <a:rPr lang="de-DE" sz="1200" smtClean="0"/>
              <a:pPr eaLnBrk="1" hangingPunct="1"/>
              <a:t>7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  <p:sp>
        <p:nvSpPr>
          <p:cNvPr id="3482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D440B5F-E4FC-4D76-B9C9-263D63E99F3A}" type="slidenum">
              <a:rPr lang="de-DE" sz="1200" smtClean="0"/>
              <a:pPr eaLnBrk="1" hangingPunct="1"/>
              <a:t>8</a:t>
            </a:fld>
            <a:endParaRPr lang="de-DE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30C083-C491-4849-A11B-3DC5B4D77003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8868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iebigstraß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5734050"/>
            <a:ext cx="9145588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Logo-neu_pp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113" y="115888"/>
            <a:ext cx="215582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447675" y="-7938"/>
            <a:ext cx="184150" cy="45720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marL="533400" indent="-533400" algn="l">
              <a:defRPr>
                <a:solidFill>
                  <a:schemeClr val="tx1"/>
                </a:solidFill>
                <a:latin typeface="Arial" charset="0"/>
              </a:defRPr>
            </a:lvl1pPr>
            <a:lvl2pPr algn="l">
              <a:defRPr>
                <a:solidFill>
                  <a:schemeClr val="tx1"/>
                </a:solidFill>
                <a:latin typeface="Arial" charset="0"/>
              </a:defRPr>
            </a:lvl2pPr>
            <a:lvl3pPr algn="l">
              <a:defRPr>
                <a:solidFill>
                  <a:schemeClr val="tx1"/>
                </a:solidFill>
                <a:latin typeface="Arial" charset="0"/>
              </a:defRPr>
            </a:lvl3pPr>
            <a:lvl4pPr algn="l">
              <a:defRPr>
                <a:solidFill>
                  <a:schemeClr val="tx1"/>
                </a:solidFill>
                <a:latin typeface="Arial" charset="0"/>
              </a:defRPr>
            </a:lvl4pPr>
            <a:lvl5pPr algn="l"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defRPr/>
            </a:pPr>
            <a:endParaRPr lang="de-DE" sz="2400" b="1" smtClean="0"/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0" y="6494463"/>
            <a:ext cx="9144000" cy="390525"/>
          </a:xfrm>
          <a:prstGeom prst="rect">
            <a:avLst/>
          </a:prstGeom>
          <a:solidFill>
            <a:srgbClr val="008A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8" name="Picture 14" descr="uni_med_weiß_graue_Fläch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76200"/>
            <a:ext cx="2124075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9011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517525" y="1484313"/>
            <a:ext cx="8175625" cy="1800225"/>
          </a:xfrm>
          <a:extLst/>
        </p:spPr>
        <p:txBody>
          <a:bodyPr lIns="91440" tIns="45720" rIns="91440" bIns="45720"/>
          <a:lstStyle>
            <a:lvl1pPr>
              <a:defRPr sz="2900"/>
            </a:lvl1pPr>
          </a:lstStyle>
          <a:p>
            <a:pPr lvl="0"/>
            <a:r>
              <a:rPr lang="de-DE" noProof="0" smtClean="0"/>
              <a:t>Klicken Sie, um das Titelformat zu bearbeiten</a:t>
            </a:r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17525" y="3716338"/>
            <a:ext cx="8175625" cy="14954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pPr lvl="0"/>
            <a:r>
              <a:rPr lang="de-DE" noProof="0" smtClean="0"/>
              <a:t>Klicken Sie, um das Format des Untertitelmasters zu bearbeiten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Universitätsmedizin Leipzig (2009): Thema, Datum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fld id="{E068A43B-8389-4D84-A778-056010FEEEB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582972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Universitätsmedizin Leipzig (2009): Thema, Datum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5A049-2BE2-41E2-8EF0-89FD386097C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936777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50050" y="0"/>
            <a:ext cx="2209800" cy="63452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9063" y="0"/>
            <a:ext cx="6478587" cy="63452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Universitätsmedizin Leipzig (2009): Thema, Datum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34045-A973-4F2A-A2CF-3FA2A33C1B2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192698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Universitätsmedizin Leipzig (2009): Thema, Datum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4691C-2BAB-4D3F-AF22-9B925C19A57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311239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Universitätsmedizin Leipzig (2009): Thema, Datum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573B5-022A-497C-8A24-676685865B8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187893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9063" y="1035050"/>
            <a:ext cx="4343400" cy="5310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4863" y="1035050"/>
            <a:ext cx="4344987" cy="5310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Universitätsmedizin Leipzig (2009): Thema, Datum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043EC-5F64-400A-A747-0BA2217F312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47504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Universitätsmedizin Leipzig (2009): Thema, Datum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6EA28-4502-4B92-9FFE-D776DC01EC1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595173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Universitätsmedizin Leipzig (2009): Thema, Datum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1A6F7-21F9-402A-BFB2-569A34EDC6D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97733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Universitätsmedizin Leipzig (2009): Thema, Datum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192C4-7423-44E3-A74D-7087CFE6539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13416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Universitätsmedizin Leipzig (2009): Thema, Datum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65B00-C86E-4B80-A81F-1C2DA586A74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121800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Universitätsmedizin Leipzig (2009): Thema, Datum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919D6-FB53-41A4-8203-166A8E3E141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290166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ChangeArrowheads="1"/>
          </p:cNvSpPr>
          <p:nvPr/>
        </p:nvSpPr>
        <p:spPr bwMode="auto">
          <a:xfrm>
            <a:off x="0" y="6494463"/>
            <a:ext cx="9144000" cy="390525"/>
          </a:xfrm>
          <a:prstGeom prst="rect">
            <a:avLst/>
          </a:prstGeom>
          <a:solidFill>
            <a:srgbClr val="008A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9063" y="1035050"/>
            <a:ext cx="8840787" cy="531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Text (Arial 26)</a:t>
            </a:r>
          </a:p>
          <a:p>
            <a:pPr lvl="1"/>
            <a:r>
              <a:rPr lang="en-US" altLang="en-US" smtClean="0"/>
              <a:t>2nd level text (Arial 24)</a:t>
            </a:r>
          </a:p>
          <a:p>
            <a:pPr lvl="2"/>
            <a:r>
              <a:rPr lang="en-US" altLang="en-US" smtClean="0"/>
              <a:t>3rd level text (Arial 18)</a:t>
            </a:r>
          </a:p>
          <a:p>
            <a:pPr lvl="3"/>
            <a:r>
              <a:rPr lang="en-US" altLang="en-US" smtClean="0"/>
              <a:t>4th level text (Arial 16)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2268538" y="0"/>
            <a:ext cx="4535487" cy="836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Headline (Arial Black 22pt.)</a:t>
            </a:r>
          </a:p>
        </p:txBody>
      </p:sp>
      <p:pic>
        <p:nvPicPr>
          <p:cNvPr id="1029" name="Picture 5" descr="Logo-neu_ppt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113" y="115888"/>
            <a:ext cx="215582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9063" y="6524625"/>
            <a:ext cx="8374062" cy="2889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de-DE"/>
              <a:t>© Universitätsmedizin Leipzig (2009): Thema, Datum</a:t>
            </a:r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61388" y="6524625"/>
            <a:ext cx="398462" cy="287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84A3119-4B65-4EB9-AB16-9520514B220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297994" name="Text Box 10"/>
          <p:cNvSpPr txBox="1">
            <a:spLocks noChangeArrowheads="1"/>
          </p:cNvSpPr>
          <p:nvPr/>
        </p:nvSpPr>
        <p:spPr bwMode="auto">
          <a:xfrm>
            <a:off x="447675" y="-7938"/>
            <a:ext cx="184150" cy="45720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marL="533400" indent="-533400" algn="l">
              <a:defRPr>
                <a:solidFill>
                  <a:schemeClr val="tx1"/>
                </a:solidFill>
                <a:latin typeface="Arial" charset="0"/>
              </a:defRPr>
            </a:lvl1pPr>
            <a:lvl2pPr algn="l">
              <a:defRPr>
                <a:solidFill>
                  <a:schemeClr val="tx1"/>
                </a:solidFill>
                <a:latin typeface="Arial" charset="0"/>
              </a:defRPr>
            </a:lvl2pPr>
            <a:lvl3pPr algn="l">
              <a:defRPr>
                <a:solidFill>
                  <a:schemeClr val="tx1"/>
                </a:solidFill>
                <a:latin typeface="Arial" charset="0"/>
              </a:defRPr>
            </a:lvl3pPr>
            <a:lvl4pPr algn="l">
              <a:defRPr>
                <a:solidFill>
                  <a:schemeClr val="tx1"/>
                </a:solidFill>
                <a:latin typeface="Arial" charset="0"/>
              </a:defRPr>
            </a:lvl4pPr>
            <a:lvl5pPr algn="l"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defRPr/>
            </a:pPr>
            <a:endParaRPr lang="de-DE" sz="2400" b="1" smtClean="0"/>
          </a:p>
        </p:txBody>
      </p:sp>
      <p:pic>
        <p:nvPicPr>
          <p:cNvPr id="1033" name="Picture 12" descr="uni_med_weiß_graue_Fläch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76200"/>
            <a:ext cx="2124075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8AC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8AC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8AC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8AC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8AC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rgbClr val="008AC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rgbClr val="008AC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rgbClr val="008AC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rgbClr val="008AC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55600" indent="-355600" algn="l" rtl="0" eaLnBrk="0" fontAlgn="base" hangingPunct="0">
        <a:spcBef>
          <a:spcPct val="50000"/>
        </a:spcBef>
        <a:spcAft>
          <a:spcPct val="0"/>
        </a:spcAft>
        <a:buClr>
          <a:srgbClr val="007CBB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901700" indent="-366713" algn="l" rtl="0" eaLnBrk="0" fontAlgn="base" hangingPunct="0">
        <a:spcBef>
          <a:spcPct val="50000"/>
        </a:spcBef>
        <a:spcAft>
          <a:spcPct val="0"/>
        </a:spcAft>
        <a:buClr>
          <a:srgbClr val="007CBB"/>
        </a:buClr>
        <a:buSzPct val="120000"/>
        <a:buChar char="•"/>
        <a:defRPr sz="2600">
          <a:solidFill>
            <a:schemeClr val="tx1"/>
          </a:solidFill>
          <a:latin typeface="+mn-lt"/>
        </a:defRPr>
      </a:lvl2pPr>
      <a:lvl3pPr marL="1435100" indent="-354013" algn="l" rtl="0" eaLnBrk="0" fontAlgn="base" hangingPunct="0">
        <a:spcBef>
          <a:spcPct val="20000"/>
        </a:spcBef>
        <a:spcAft>
          <a:spcPct val="0"/>
        </a:spcAft>
        <a:buClr>
          <a:srgbClr val="007CBB"/>
        </a:buClr>
        <a:buChar char="–"/>
        <a:defRPr sz="2400">
          <a:solidFill>
            <a:schemeClr val="tx1"/>
          </a:solidFill>
          <a:latin typeface="+mn-lt"/>
        </a:defRPr>
      </a:lvl3pPr>
      <a:lvl4pPr marL="1881188" indent="-228600" algn="l" rtl="0" eaLnBrk="0" fontAlgn="base" hangingPunct="0">
        <a:spcBef>
          <a:spcPct val="20000"/>
        </a:spcBef>
        <a:spcAft>
          <a:spcPct val="0"/>
        </a:spcAft>
        <a:buClr>
          <a:srgbClr val="007CBB"/>
        </a:buClr>
        <a:buChar char="•"/>
        <a:defRPr>
          <a:solidFill>
            <a:schemeClr val="tx1"/>
          </a:solidFill>
          <a:latin typeface="+mn-lt"/>
        </a:defRPr>
      </a:lvl4pPr>
      <a:lvl5pPr marL="2339975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797175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3254375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711575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4168775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7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0" y="836613"/>
            <a:ext cx="9036496" cy="1512267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dirty="0" smtClean="0"/>
              <a:t>Die Macht der Bilder </a:t>
            </a:r>
            <a:br>
              <a:rPr lang="de-DE" sz="4000" dirty="0" smtClean="0"/>
            </a:br>
            <a:r>
              <a:rPr lang="de-DE" sz="4000" dirty="0" smtClean="0"/>
              <a:t> </a:t>
            </a:r>
            <a:r>
              <a:rPr lang="de-DE" sz="3200" dirty="0" smtClean="0"/>
              <a:t>Visualisierung sexueller Phantasien im Internet</a:t>
            </a:r>
          </a:p>
        </p:txBody>
      </p:sp>
      <p:sp>
        <p:nvSpPr>
          <p:cNvPr id="307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517525" y="3068638"/>
            <a:ext cx="8175625" cy="2143125"/>
          </a:xfrm>
        </p:spPr>
        <p:txBody>
          <a:bodyPr/>
          <a:lstStyle/>
          <a:p>
            <a:pPr eaLnBrk="1" hangingPunct="1"/>
            <a:r>
              <a:rPr lang="de-DE" sz="2400" b="1" dirty="0" smtClean="0"/>
              <a:t>Priv.-</a:t>
            </a:r>
            <a:r>
              <a:rPr lang="de-DE" sz="2400" b="1" dirty="0" err="1" smtClean="0"/>
              <a:t>Doz</a:t>
            </a:r>
            <a:r>
              <a:rPr lang="de-DE" sz="2400" b="1" dirty="0" smtClean="0"/>
              <a:t>. Dr. </a:t>
            </a:r>
            <a:r>
              <a:rPr lang="de-DE" sz="2400" b="1" dirty="0" err="1" smtClean="0"/>
              <a:t>rer</a:t>
            </a:r>
            <a:r>
              <a:rPr lang="de-DE" sz="2400" b="1" dirty="0" smtClean="0"/>
              <a:t>. nat. habil. Kurt </a:t>
            </a:r>
            <a:r>
              <a:rPr lang="de-DE" sz="2400" b="1" dirty="0" err="1" smtClean="0"/>
              <a:t>Seikowski</a:t>
            </a:r>
            <a:endParaRPr lang="de-DE" sz="2400" b="1" dirty="0" smtClean="0"/>
          </a:p>
          <a:p>
            <a:pPr eaLnBrk="1" hangingPunct="1"/>
            <a:r>
              <a:rPr lang="de-DE" b="1" i="1" dirty="0" smtClean="0"/>
              <a:t>Philosoph, Diplompsychologe und Psychotherapeut</a:t>
            </a:r>
          </a:p>
          <a:p>
            <a:pPr eaLnBrk="1" hangingPunct="1"/>
            <a:r>
              <a:rPr lang="de-DE" b="1" dirty="0" smtClean="0"/>
              <a:t>Universität Leipzig, Department für Psychische Gesundheit</a:t>
            </a:r>
          </a:p>
          <a:p>
            <a:pPr eaLnBrk="1" hangingPunct="1"/>
            <a:r>
              <a:rPr lang="de-DE" b="1" dirty="0" smtClean="0"/>
              <a:t>Psychosomatische Dermatologie und Urologie</a:t>
            </a:r>
          </a:p>
          <a:p>
            <a:pPr eaLnBrk="1" hangingPunct="1"/>
            <a:r>
              <a:rPr lang="de-DE" b="1" dirty="0" smtClean="0"/>
              <a:t>Vorsitzender der Gesellschaft für Sexualwissenschaft e.V.</a:t>
            </a:r>
          </a:p>
          <a:p>
            <a:pPr eaLnBrk="1" hangingPunct="1"/>
            <a:endParaRPr lang="de-DE" b="1" dirty="0" smtClean="0"/>
          </a:p>
        </p:txBody>
      </p:sp>
      <p:pic>
        <p:nvPicPr>
          <p:cNvPr id="3076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179388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620713"/>
            <a:ext cx="8424863" cy="1584325"/>
          </a:xfrm>
        </p:spPr>
        <p:txBody>
          <a:bodyPr/>
          <a:lstStyle/>
          <a:p>
            <a:pPr>
              <a:defRPr/>
            </a:pPr>
            <a:r>
              <a:rPr lang="de-DE" sz="2800" dirty="0" smtClean="0"/>
              <a:t>Phantasierte Sexualität </a:t>
            </a:r>
            <a:r>
              <a:rPr lang="de-DE" sz="2800" i="1" dirty="0" smtClean="0"/>
              <a:t>(visualisierbar über das Internet)</a:t>
            </a:r>
            <a:r>
              <a:rPr lang="de-DE" sz="2800" dirty="0" smtClean="0"/>
              <a:t> als eigenständige Form der Sexualität</a:t>
            </a:r>
            <a:endParaRPr lang="de-DE" sz="2800" dirty="0"/>
          </a:p>
        </p:txBody>
      </p:sp>
      <p:sp>
        <p:nvSpPr>
          <p:cNvPr id="10243" name="Inhaltsplatzhalter 2"/>
          <p:cNvSpPr>
            <a:spLocks noGrp="1"/>
          </p:cNvSpPr>
          <p:nvPr>
            <p:ph idx="1"/>
          </p:nvPr>
        </p:nvSpPr>
        <p:spPr>
          <a:xfrm>
            <a:off x="119063" y="2276475"/>
            <a:ext cx="8840787" cy="4068763"/>
          </a:xfrm>
        </p:spPr>
        <p:txBody>
          <a:bodyPr/>
          <a:lstStyle/>
          <a:p>
            <a:pPr marL="0" indent="-273050" eaLnBrk="1" hangingPunct="1">
              <a:spcBef>
                <a:spcPct val="0"/>
              </a:spcBef>
              <a:defRPr/>
            </a:pPr>
            <a:r>
              <a:rPr lang="de-DE" sz="2400" dirty="0" smtClean="0"/>
              <a:t>Heterosexualität</a:t>
            </a:r>
          </a:p>
          <a:p>
            <a:pPr marL="0" indent="-273050" eaLnBrk="1" hangingPunct="1">
              <a:spcBef>
                <a:spcPct val="0"/>
              </a:spcBef>
              <a:defRPr/>
            </a:pPr>
            <a:r>
              <a:rPr lang="de-DE" sz="2400" dirty="0" smtClean="0"/>
              <a:t>Homosexualität</a:t>
            </a:r>
          </a:p>
          <a:p>
            <a:pPr marL="0" indent="-273050" eaLnBrk="1" hangingPunct="1">
              <a:spcBef>
                <a:spcPct val="0"/>
              </a:spcBef>
              <a:defRPr/>
            </a:pPr>
            <a:r>
              <a:rPr lang="de-DE" sz="2400" dirty="0" smtClean="0"/>
              <a:t>Bisexualität</a:t>
            </a:r>
          </a:p>
          <a:p>
            <a:pPr marL="0" indent="-273050" eaLnBrk="1" hangingPunct="1">
              <a:spcBef>
                <a:spcPct val="0"/>
              </a:spcBef>
              <a:defRPr/>
            </a:pPr>
            <a:r>
              <a:rPr lang="de-DE" sz="2400" dirty="0" smtClean="0"/>
              <a:t>Ungewöhnliches Sexualverhalten</a:t>
            </a:r>
          </a:p>
          <a:p>
            <a:pPr marL="0" indent="-273050" eaLnBrk="1" hangingPunct="1">
              <a:spcBef>
                <a:spcPct val="0"/>
              </a:spcBef>
              <a:defRPr/>
            </a:pPr>
            <a:r>
              <a:rPr lang="de-DE" sz="2400" dirty="0" smtClean="0"/>
              <a:t>Masturbation</a:t>
            </a:r>
          </a:p>
          <a:p>
            <a:pPr marL="0" indent="-273050" eaLnBrk="1" hangingPunct="1">
              <a:spcBef>
                <a:spcPct val="0"/>
              </a:spcBef>
              <a:defRPr/>
            </a:pPr>
            <a:r>
              <a:rPr lang="de-DE" sz="2400" dirty="0" smtClean="0"/>
              <a:t>Autosexualität</a:t>
            </a:r>
          </a:p>
          <a:p>
            <a:pPr marL="0" indent="-273050" eaLnBrk="1" hangingPunct="1">
              <a:spcBef>
                <a:spcPct val="0"/>
              </a:spcBef>
              <a:defRPr/>
            </a:pPr>
            <a:r>
              <a:rPr lang="de-DE" sz="2400" dirty="0" err="1" smtClean="0"/>
              <a:t>Asexualität</a:t>
            </a:r>
            <a:endParaRPr lang="de-DE" sz="2400" dirty="0" smtClean="0"/>
          </a:p>
          <a:p>
            <a:pPr marL="0" indent="-273050" eaLnBrk="1" hangingPunct="1">
              <a:spcBef>
                <a:spcPct val="0"/>
              </a:spcBef>
              <a:defRPr/>
            </a:pPr>
            <a:r>
              <a:rPr lang="de-DE" sz="2400" dirty="0" smtClean="0"/>
              <a:t>Phantasierte Sexualität – hat oft nichts mit real     </a:t>
            </a:r>
          </a:p>
          <a:p>
            <a:pPr marL="0" indent="-273050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de-DE" sz="2400" dirty="0" smtClean="0"/>
              <a:t>   ausgelebter Sexualität zu tun</a:t>
            </a:r>
          </a:p>
          <a:p>
            <a:pPr>
              <a:buFont typeface="Wingdings" pitchFamily="2" charset="2"/>
              <a:buNone/>
              <a:defRPr/>
            </a:pPr>
            <a:endParaRPr lang="de-DE" sz="1800" dirty="0" smtClean="0"/>
          </a:p>
        </p:txBody>
      </p:sp>
      <p:sp>
        <p:nvSpPr>
          <p:cNvPr id="13316" name="Fußzeilenplatzhalt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000" smtClean="0">
                <a:solidFill>
                  <a:schemeClr val="bg1"/>
                </a:solidFill>
              </a:rPr>
              <a:t>© Universitätsmedizin Leipzig </a:t>
            </a:r>
          </a:p>
        </p:txBody>
      </p:sp>
      <p:sp>
        <p:nvSpPr>
          <p:cNvPr id="13317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DC47549-DF93-473E-8014-3583D2E03633}" type="slidenum">
              <a:rPr lang="de-DE" sz="1000" smtClean="0">
                <a:solidFill>
                  <a:schemeClr val="bg1"/>
                </a:solidFill>
              </a:rPr>
              <a:pPr/>
              <a:t>10</a:t>
            </a:fld>
            <a:endParaRPr lang="de-DE" sz="1000" smtClean="0">
              <a:solidFill>
                <a:schemeClr val="bg1"/>
              </a:solidFill>
            </a:endParaRPr>
          </a:p>
        </p:txBody>
      </p:sp>
      <p:pic>
        <p:nvPicPr>
          <p:cNvPr id="13318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424862" cy="935038"/>
          </a:xfrm>
        </p:spPr>
        <p:txBody>
          <a:bodyPr/>
          <a:lstStyle/>
          <a:p>
            <a:pPr>
              <a:defRPr/>
            </a:pPr>
            <a:r>
              <a:rPr lang="de-DE" sz="3200" dirty="0" smtClean="0"/>
              <a:t>Internetsexsucht</a:t>
            </a:r>
            <a:br>
              <a:rPr lang="de-DE" sz="3200" dirty="0" smtClean="0"/>
            </a:br>
            <a:endParaRPr lang="de-DE" sz="3200" dirty="0"/>
          </a:p>
        </p:txBody>
      </p:sp>
      <p:sp>
        <p:nvSpPr>
          <p:cNvPr id="14339" name="Inhaltsplatzhalter 2"/>
          <p:cNvSpPr>
            <a:spLocks noGrp="1"/>
          </p:cNvSpPr>
          <p:nvPr>
            <p:ph idx="1"/>
          </p:nvPr>
        </p:nvSpPr>
        <p:spPr>
          <a:xfrm>
            <a:off x="119063" y="1989138"/>
            <a:ext cx="8840787" cy="4356100"/>
          </a:xfrm>
        </p:spPr>
        <p:txBody>
          <a:bodyPr/>
          <a:lstStyle/>
          <a:p>
            <a:pPr>
              <a:buNone/>
            </a:pPr>
            <a:r>
              <a:rPr lang="de-DE" sz="2800" b="1" dirty="0" smtClean="0"/>
              <a:t>Depressivität und langweiliger Alltag als häufigste Risikofaktoren 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2400" dirty="0"/>
              <a:t>Fallbeispiel Alexander A. – von Beruf Architekt, verheiratet; keine Kinder; arbeitet von Zuhause aus, benötigt dafür den Computer. Die Ehefrau ist in einer Firma berufstätig. Statt zu arbeiten ist er bis zu 8 Stunden am Tag auf Sex-Seiten im Internet</a:t>
            </a:r>
            <a:endParaRPr lang="de-DE" sz="2400" dirty="0" smtClean="0"/>
          </a:p>
        </p:txBody>
      </p:sp>
      <p:sp>
        <p:nvSpPr>
          <p:cNvPr id="14340" name="Fußzeilenplatzhalt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000" smtClean="0">
                <a:solidFill>
                  <a:schemeClr val="bg1"/>
                </a:solidFill>
              </a:rPr>
              <a:t>© Universitätsmedizin Leipzig</a:t>
            </a:r>
          </a:p>
        </p:txBody>
      </p:sp>
      <p:sp>
        <p:nvSpPr>
          <p:cNvPr id="14341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563B71E-56B5-4DE0-9EED-880582FDDC2C}" type="slidenum">
              <a:rPr lang="de-DE" sz="1000" smtClean="0">
                <a:solidFill>
                  <a:schemeClr val="bg1"/>
                </a:solidFill>
              </a:rPr>
              <a:pPr/>
              <a:t>11</a:t>
            </a:fld>
            <a:endParaRPr lang="de-DE" sz="1000" smtClean="0">
              <a:solidFill>
                <a:schemeClr val="bg1"/>
              </a:solidFill>
            </a:endParaRPr>
          </a:p>
        </p:txBody>
      </p:sp>
      <p:pic>
        <p:nvPicPr>
          <p:cNvPr id="14342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568952" cy="836613"/>
          </a:xfrm>
        </p:spPr>
        <p:txBody>
          <a:bodyPr/>
          <a:lstStyle/>
          <a:p>
            <a:r>
              <a:rPr lang="de-DE" sz="32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Kinderpornographieinternetsucht</a:t>
            </a:r>
            <a:endParaRPr lang="de-DE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9063" y="1556792"/>
            <a:ext cx="8840787" cy="4788446"/>
          </a:xfrm>
        </p:spPr>
        <p:txBody>
          <a:bodyPr/>
          <a:lstStyle/>
          <a:p>
            <a:pPr marL="0" indent="-273050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de-DE" dirty="0"/>
              <a:t>Starker Wunsch oder Zwang zu konsumieren</a:t>
            </a:r>
          </a:p>
          <a:p>
            <a:pPr marL="0" indent="-273050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de-DE" dirty="0"/>
              <a:t>Verminderte Kontrollfähigkeit bezüglich Beginn, </a:t>
            </a:r>
          </a:p>
          <a:p>
            <a:pPr marL="0" indent="-273050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de-DE" dirty="0"/>
              <a:t>    Beendigung und der Menge des Konsums</a:t>
            </a:r>
          </a:p>
          <a:p>
            <a:pPr marL="0" indent="-273050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de-DE" dirty="0"/>
              <a:t>Konsum zur Milderung von Entzug mit dem </a:t>
            </a:r>
          </a:p>
          <a:p>
            <a:pPr marL="0" indent="-273050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de-DE" dirty="0"/>
              <a:t>    positiver Erfahrung</a:t>
            </a:r>
          </a:p>
          <a:p>
            <a:pPr marL="0" indent="-273050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de-DE" dirty="0"/>
              <a:t>Körperliches Entzugssyndrom</a:t>
            </a:r>
          </a:p>
          <a:p>
            <a:pPr marL="0" indent="-273050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de-DE" dirty="0"/>
              <a:t>Zunehmend höhere Dosen erforderlich</a:t>
            </a:r>
          </a:p>
          <a:p>
            <a:pPr marL="0" indent="-273050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de-DE" dirty="0"/>
              <a:t>Meist verdecktes Verhaltensmuster</a:t>
            </a:r>
          </a:p>
          <a:p>
            <a:pPr marL="0" indent="-273050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de-DE" dirty="0"/>
              <a:t>Zunehmende Vernachlässigung anderer </a:t>
            </a:r>
          </a:p>
          <a:p>
            <a:pPr marL="0" indent="-273050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de-DE" dirty="0"/>
              <a:t>    Interessen</a:t>
            </a:r>
          </a:p>
          <a:p>
            <a:pPr marL="0" indent="-273050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de-DE" dirty="0"/>
              <a:t>Nicht mehr aufhören können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© Universitätsmedizin Leipzig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94691C-2BAB-4D3F-AF22-9B925C19A57B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pic>
        <p:nvPicPr>
          <p:cNvPr id="6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4462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719138"/>
            <a:ext cx="8784976" cy="738163"/>
          </a:xfrm>
        </p:spPr>
        <p:txBody>
          <a:bodyPr/>
          <a:lstStyle/>
          <a:p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Kinderpornographie und Internet</a:t>
            </a:r>
            <a:b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Wer sind die User 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9063" y="1700808"/>
            <a:ext cx="8840787" cy="4644430"/>
          </a:xfrm>
        </p:spPr>
        <p:txBody>
          <a:bodyPr/>
          <a:lstStyle/>
          <a:p>
            <a:pPr marL="0" indent="-273050" eaLnBrk="1" hangingPunct="1">
              <a:spcBef>
                <a:spcPct val="0"/>
              </a:spcBef>
            </a:pPr>
            <a:r>
              <a:rPr lang="de-DE" sz="2400" dirty="0"/>
              <a:t>Neugierige</a:t>
            </a:r>
          </a:p>
          <a:p>
            <a:pPr marL="0" indent="-273050" eaLnBrk="1" hangingPunct="1">
              <a:spcBef>
                <a:spcPct val="0"/>
              </a:spcBef>
              <a:buFont typeface="Wingdings 2" pitchFamily="18" charset="2"/>
              <a:buNone/>
            </a:pPr>
            <a:endParaRPr lang="de-DE" sz="2400" dirty="0"/>
          </a:p>
          <a:p>
            <a:pPr marL="0" indent="-273050" eaLnBrk="1" hangingPunct="1">
              <a:spcBef>
                <a:spcPct val="0"/>
              </a:spcBef>
            </a:pPr>
            <a:r>
              <a:rPr lang="de-DE" sz="2400" dirty="0"/>
              <a:t>Pädophile</a:t>
            </a:r>
          </a:p>
          <a:p>
            <a:pPr marL="0" indent="-273050" eaLnBrk="1" hangingPunct="1">
              <a:spcBef>
                <a:spcPct val="0"/>
              </a:spcBef>
            </a:pPr>
            <a:endParaRPr lang="de-DE" sz="2400" dirty="0"/>
          </a:p>
          <a:p>
            <a:pPr marL="0" indent="-273050" eaLnBrk="1" hangingPunct="1">
              <a:spcBef>
                <a:spcPct val="0"/>
              </a:spcBef>
            </a:pPr>
            <a:r>
              <a:rPr lang="de-DE" sz="2400" dirty="0"/>
              <a:t>In der Kindheit sexuell Missbrauchte</a:t>
            </a:r>
          </a:p>
          <a:p>
            <a:pPr marL="0" indent="-273050" eaLnBrk="1" hangingPunct="1">
              <a:spcBef>
                <a:spcPct val="0"/>
              </a:spcBef>
            </a:pPr>
            <a:endParaRPr lang="de-DE" sz="2400" dirty="0"/>
          </a:p>
          <a:p>
            <a:pPr marL="0" indent="-273050" eaLnBrk="1" hangingPunct="1">
              <a:spcBef>
                <a:spcPct val="0"/>
              </a:spcBef>
            </a:pPr>
            <a:r>
              <a:rPr lang="de-DE" sz="2400" dirty="0"/>
              <a:t>Kick – Verbotenes</a:t>
            </a:r>
          </a:p>
          <a:p>
            <a:pPr marL="0" indent="-273050" eaLnBrk="1" hangingPunct="1">
              <a:spcBef>
                <a:spcPct val="0"/>
              </a:spcBef>
            </a:pPr>
            <a:endParaRPr lang="de-DE" sz="2400" dirty="0"/>
          </a:p>
          <a:p>
            <a:pPr marL="0" indent="-273050" eaLnBrk="1" hangingPunct="1">
              <a:spcBef>
                <a:spcPct val="0"/>
              </a:spcBef>
            </a:pPr>
            <a:r>
              <a:rPr lang="de-DE" sz="2400" dirty="0"/>
              <a:t>wie ein spannendes Spiel beim Knacken von Passwörtern und dem Zusammenfügen von Videosequenzen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© Universitätsmedizin Leipzig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94691C-2BAB-4D3F-AF22-9B925C19A57B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  <p:pic>
        <p:nvPicPr>
          <p:cNvPr id="6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15872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280400" cy="1008063"/>
          </a:xfrm>
        </p:spPr>
        <p:txBody>
          <a:bodyPr/>
          <a:lstStyle/>
          <a:p>
            <a:pPr>
              <a:defRPr/>
            </a:pPr>
            <a:r>
              <a:rPr lang="de-DE" sz="2400" dirty="0" smtClean="0"/>
              <a:t>Folgen von </a:t>
            </a:r>
            <a:r>
              <a:rPr lang="de-DE" sz="2400" dirty="0" err="1" smtClean="0"/>
              <a:t>Sexsucht</a:t>
            </a:r>
            <a:r>
              <a:rPr lang="de-DE" sz="2400" dirty="0" smtClean="0"/>
              <a:t> bzw. von zu vieler Masturbation über Visualisierung im Internet</a:t>
            </a:r>
            <a:endParaRPr lang="de-DE" sz="2400" dirty="0"/>
          </a:p>
        </p:txBody>
      </p:sp>
      <p:sp>
        <p:nvSpPr>
          <p:cNvPr id="15363" name="Inhaltsplatzhalter 2"/>
          <p:cNvSpPr>
            <a:spLocks noGrp="1"/>
          </p:cNvSpPr>
          <p:nvPr>
            <p:ph idx="1"/>
          </p:nvPr>
        </p:nvSpPr>
        <p:spPr>
          <a:xfrm>
            <a:off x="119063" y="1989138"/>
            <a:ext cx="8840787" cy="4356100"/>
          </a:xfrm>
        </p:spPr>
        <p:txBody>
          <a:bodyPr/>
          <a:lstStyle/>
          <a:p>
            <a:pPr>
              <a:buFontTx/>
              <a:buChar char="-"/>
            </a:pPr>
            <a:r>
              <a:rPr lang="de-DE" sz="1800" smtClean="0"/>
              <a:t>Verselbstständigung der Sexualität</a:t>
            </a:r>
          </a:p>
          <a:p>
            <a:pPr>
              <a:buFontTx/>
              <a:buChar char="-"/>
            </a:pPr>
            <a:r>
              <a:rPr lang="de-DE" sz="1800" smtClean="0"/>
              <a:t>Zunehmende Beziehungsunfähigkeit</a:t>
            </a:r>
          </a:p>
          <a:p>
            <a:pPr>
              <a:buFontTx/>
              <a:buChar char="-"/>
            </a:pPr>
            <a:r>
              <a:rPr lang="de-DE" sz="1800" smtClean="0"/>
              <a:t>Körperliche Schwäche</a:t>
            </a:r>
          </a:p>
          <a:p>
            <a:pPr>
              <a:buFontTx/>
              <a:buChar char="-"/>
            </a:pPr>
            <a:r>
              <a:rPr lang="de-DE" sz="1800" smtClean="0"/>
              <a:t>Wunde Genitalien – Entzündungsneigung nimmt zu</a:t>
            </a:r>
          </a:p>
          <a:p>
            <a:pPr>
              <a:buFontTx/>
              <a:buChar char="-"/>
            </a:pPr>
            <a:r>
              <a:rPr lang="de-DE" sz="1800" smtClean="0"/>
              <a:t>Oft immer härteres Bild- und Filmmaterial</a:t>
            </a:r>
          </a:p>
          <a:p>
            <a:pPr>
              <a:buFontTx/>
              <a:buChar char="-"/>
            </a:pPr>
            <a:r>
              <a:rPr lang="de-DE" sz="1800" smtClean="0"/>
              <a:t>Anorgasmie in realen dualen sexuellen Kontakten, da nicht so viele visuelle Reize wie im Internet</a:t>
            </a:r>
          </a:p>
        </p:txBody>
      </p:sp>
      <p:sp>
        <p:nvSpPr>
          <p:cNvPr id="15364" name="Fußzeilenplatzhalt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000" smtClean="0">
                <a:solidFill>
                  <a:schemeClr val="bg1"/>
                </a:solidFill>
              </a:rPr>
              <a:t>© Universitätsmedizin Leipzig </a:t>
            </a:r>
          </a:p>
        </p:txBody>
      </p:sp>
      <p:sp>
        <p:nvSpPr>
          <p:cNvPr id="15365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8AB41FC-6929-4AD9-8039-5D1F6C1A7804}" type="slidenum">
              <a:rPr lang="de-DE" sz="1000" smtClean="0">
                <a:solidFill>
                  <a:schemeClr val="bg1"/>
                </a:solidFill>
              </a:rPr>
              <a:pPr/>
              <a:t>14</a:t>
            </a:fld>
            <a:endParaRPr lang="de-DE" sz="1000" smtClean="0">
              <a:solidFill>
                <a:schemeClr val="bg1"/>
              </a:solidFill>
            </a:endParaRPr>
          </a:p>
        </p:txBody>
      </p:sp>
      <p:pic>
        <p:nvPicPr>
          <p:cNvPr id="15366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765175"/>
            <a:ext cx="8064500" cy="1008063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dirty="0"/>
              <a:t>Beratungsstrategien</a:t>
            </a:r>
          </a:p>
        </p:txBody>
      </p:sp>
      <p:sp>
        <p:nvSpPr>
          <p:cNvPr id="17411" name="Inhaltsplatzhalter 2"/>
          <p:cNvSpPr>
            <a:spLocks noGrp="1"/>
          </p:cNvSpPr>
          <p:nvPr>
            <p:ph idx="1"/>
          </p:nvPr>
        </p:nvSpPr>
        <p:spPr>
          <a:xfrm>
            <a:off x="119063" y="1916113"/>
            <a:ext cx="8840787" cy="4429125"/>
          </a:xfrm>
        </p:spPr>
        <p:txBody>
          <a:bodyPr/>
          <a:lstStyle/>
          <a:p>
            <a:pPr marL="0" indent="-273050" eaLnBrk="1" hangingPunct="1">
              <a:spcBef>
                <a:spcPct val="0"/>
              </a:spcBef>
            </a:pPr>
            <a:r>
              <a:rPr lang="de-DE" sz="2400" dirty="0" smtClean="0"/>
              <a:t>Förderung des gemeinsamen Redens</a:t>
            </a:r>
          </a:p>
          <a:p>
            <a:pPr marL="0" indent="-273050" eaLnBrk="1" hangingPunct="1">
              <a:spcBef>
                <a:spcPct val="0"/>
              </a:spcBef>
            </a:pPr>
            <a:endParaRPr lang="de-DE" sz="2400" dirty="0" smtClean="0"/>
          </a:p>
          <a:p>
            <a:pPr marL="0" indent="-273050" eaLnBrk="1" hangingPunct="1">
              <a:spcBef>
                <a:spcPct val="0"/>
              </a:spcBef>
            </a:pPr>
            <a:r>
              <a:rPr lang="de-DE" sz="2400" dirty="0" smtClean="0"/>
              <a:t>Realistisches Akzeptieren von Internetsex – besonders bei Männern, da diese optisch sehr stark orientiert sind</a:t>
            </a:r>
          </a:p>
          <a:p>
            <a:pPr marL="0" indent="-273050" eaLnBrk="1" hangingPunct="1">
              <a:spcBef>
                <a:spcPct val="0"/>
              </a:spcBef>
            </a:pPr>
            <a:endParaRPr lang="de-DE" sz="2400" dirty="0" smtClean="0"/>
          </a:p>
          <a:p>
            <a:pPr marL="0" indent="-273050" eaLnBrk="1" hangingPunct="1">
              <a:spcBef>
                <a:spcPct val="0"/>
              </a:spcBef>
            </a:pPr>
            <a:r>
              <a:rPr lang="de-DE" sz="2400" dirty="0" smtClean="0"/>
              <a:t>Partnerschafts- und Sexualprobleme benennen können</a:t>
            </a:r>
          </a:p>
          <a:p>
            <a:pPr marL="0" indent="-273050" eaLnBrk="1" hangingPunct="1">
              <a:spcBef>
                <a:spcPct val="0"/>
              </a:spcBef>
            </a:pPr>
            <a:endParaRPr lang="de-DE" sz="2400" dirty="0" smtClean="0"/>
          </a:p>
          <a:p>
            <a:pPr marL="0" indent="-273050" eaLnBrk="1" hangingPunct="1">
              <a:spcBef>
                <a:spcPct val="0"/>
              </a:spcBef>
            </a:pPr>
            <a:r>
              <a:rPr lang="de-DE" sz="2400" dirty="0" smtClean="0"/>
              <a:t>Schaffung von  wieder mehr Gemeinsamkeiten, die durch die Konsumgesellschaft auf der Strecke blieben</a:t>
            </a:r>
          </a:p>
          <a:p>
            <a:pPr marL="0" indent="-273050" eaLnBrk="1" hangingPunct="1">
              <a:spcBef>
                <a:spcPct val="0"/>
              </a:spcBef>
            </a:pPr>
            <a:endParaRPr lang="de-DE" sz="2400" dirty="0" smtClean="0"/>
          </a:p>
          <a:p>
            <a:pPr marL="0" indent="-273050" eaLnBrk="1" hangingPunct="1">
              <a:spcBef>
                <a:spcPct val="0"/>
              </a:spcBef>
            </a:pPr>
            <a:r>
              <a:rPr lang="de-DE" sz="2400" dirty="0" smtClean="0"/>
              <a:t>Spezifische Beratung bei Pädophilie – aber wie und wo?</a:t>
            </a:r>
          </a:p>
        </p:txBody>
      </p:sp>
      <p:pic>
        <p:nvPicPr>
          <p:cNvPr id="17412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836613"/>
            <a:ext cx="8496746" cy="9810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dirty="0" smtClean="0"/>
              <a:t>Beratungsstrategien des Ansprechpartners</a:t>
            </a:r>
          </a:p>
        </p:txBody>
      </p:sp>
      <p:sp>
        <p:nvSpPr>
          <p:cNvPr id="18435" name="Inhaltsplatzhalter 2"/>
          <p:cNvSpPr>
            <a:spLocks noGrp="1"/>
          </p:cNvSpPr>
          <p:nvPr>
            <p:ph idx="1"/>
          </p:nvPr>
        </p:nvSpPr>
        <p:spPr>
          <a:xfrm>
            <a:off x="119063" y="2060575"/>
            <a:ext cx="8840787" cy="42846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DE" sz="2400" b="1" dirty="0" smtClean="0"/>
              <a:t>Fallarbeit anhand des PLISSIT-Modells</a:t>
            </a:r>
          </a:p>
          <a:p>
            <a:pPr>
              <a:buFont typeface="Wingdings" pitchFamily="2" charset="2"/>
              <a:buNone/>
            </a:pPr>
            <a:r>
              <a:rPr lang="de-DE" sz="2400" b="1" i="1" dirty="0" smtClean="0"/>
              <a:t>Bearbeitung verschiedener Kompetenzmodelle:</a:t>
            </a:r>
          </a:p>
          <a:p>
            <a:r>
              <a:rPr lang="de-DE" sz="2400" dirty="0" smtClean="0"/>
              <a:t>Verleugnungskompetenz</a:t>
            </a:r>
          </a:p>
          <a:p>
            <a:r>
              <a:rPr lang="de-DE" sz="2400" dirty="0" smtClean="0"/>
              <a:t>Erkennungskompetenz</a:t>
            </a:r>
          </a:p>
          <a:p>
            <a:r>
              <a:rPr lang="de-DE" sz="2400" dirty="0" smtClean="0"/>
              <a:t>Überweisungskompetenz</a:t>
            </a:r>
          </a:p>
          <a:p>
            <a:r>
              <a:rPr lang="de-DE" sz="2400" dirty="0" smtClean="0"/>
              <a:t>Beratungskompetenz</a:t>
            </a:r>
          </a:p>
          <a:p>
            <a:r>
              <a:rPr lang="de-DE" sz="2400" dirty="0" smtClean="0"/>
              <a:t>Behandlungskompetenz</a:t>
            </a:r>
            <a:endParaRPr lang="de-DE" sz="2400" b="1" i="1" dirty="0" smtClean="0"/>
          </a:p>
        </p:txBody>
      </p:sp>
      <p:sp>
        <p:nvSpPr>
          <p:cNvPr id="18436" name="Fußzeilenplatzhalt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000" smtClean="0">
                <a:solidFill>
                  <a:schemeClr val="bg1"/>
                </a:solidFill>
              </a:rPr>
              <a:t>© Universitätsmedizin Leipzig</a:t>
            </a:r>
          </a:p>
        </p:txBody>
      </p:sp>
      <p:sp>
        <p:nvSpPr>
          <p:cNvPr id="18437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ACF87F5-8613-4DB9-8B27-0711B527D7DA}" type="slidenum">
              <a:rPr lang="de-DE" sz="1000" smtClean="0">
                <a:solidFill>
                  <a:schemeClr val="bg1"/>
                </a:solidFill>
              </a:rPr>
              <a:pPr/>
              <a:t>16</a:t>
            </a:fld>
            <a:endParaRPr lang="de-DE" sz="1000" smtClean="0">
              <a:solidFill>
                <a:schemeClr val="bg1"/>
              </a:solidFill>
            </a:endParaRPr>
          </a:p>
        </p:txBody>
      </p:sp>
      <p:pic>
        <p:nvPicPr>
          <p:cNvPr id="18438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135937" cy="836613"/>
          </a:xfrm>
        </p:spPr>
        <p:txBody>
          <a:bodyPr/>
          <a:lstStyle/>
          <a:p>
            <a:pPr>
              <a:defRPr/>
            </a:pPr>
            <a:r>
              <a:rPr lang="de-DE" sz="2800" dirty="0" smtClean="0"/>
              <a:t>Ausbildung für Sexualberatung an den Hochschulen in Deutschland</a:t>
            </a:r>
            <a:endParaRPr lang="de-DE" sz="2800" dirty="0"/>
          </a:p>
        </p:txBody>
      </p:sp>
      <p:sp>
        <p:nvSpPr>
          <p:cNvPr id="14339" name="Inhaltsplatzhalter 2"/>
          <p:cNvSpPr>
            <a:spLocks noGrp="1"/>
          </p:cNvSpPr>
          <p:nvPr>
            <p:ph idx="1"/>
          </p:nvPr>
        </p:nvSpPr>
        <p:spPr>
          <a:xfrm>
            <a:off x="119063" y="1773238"/>
            <a:ext cx="8840787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</a:rPr>
              <a:t>Fachbereiche Psychologie der Universitäten</a:t>
            </a:r>
          </a:p>
          <a:p>
            <a:pPr eaLnBrk="1" hangingPunct="1">
              <a:buFontTx/>
              <a:buChar char="-"/>
              <a:defRPr/>
            </a:pPr>
            <a:r>
              <a:rPr lang="de-DE" sz="2400" dirty="0" smtClean="0"/>
              <a:t>Lediglich an der Universität in Leipzig 2 Semester „Sexualität und Partnerschaft“, ansonsten keine zusammenhängenden Vorlesungsreihen</a:t>
            </a:r>
          </a:p>
          <a:p>
            <a:pPr eaLnBrk="1" hangingPunct="1">
              <a:buFontTx/>
              <a:buChar char="-"/>
              <a:defRPr/>
            </a:pPr>
            <a:r>
              <a:rPr lang="de-DE" sz="2400" dirty="0" smtClean="0"/>
              <a:t>Lediglich Einzelvorlesungen im Rahmen von Vorlesungszyklen (z.B. Entwicklungspsychologie)</a:t>
            </a:r>
          </a:p>
          <a:p>
            <a:pPr>
              <a:buFont typeface="Wingdings" pitchFamily="2" charset="2"/>
              <a:buNone/>
              <a:defRPr/>
            </a:pPr>
            <a:endParaRPr lang="de-DE" sz="1800" dirty="0" smtClean="0"/>
          </a:p>
        </p:txBody>
      </p:sp>
      <p:sp>
        <p:nvSpPr>
          <p:cNvPr id="19460" name="Fußzeilenplatzhalt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000" smtClean="0">
                <a:solidFill>
                  <a:schemeClr val="bg1"/>
                </a:solidFill>
              </a:rPr>
              <a:t>© Universitätsmedizin Leipzig</a:t>
            </a:r>
          </a:p>
        </p:txBody>
      </p:sp>
      <p:sp>
        <p:nvSpPr>
          <p:cNvPr id="19461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E468239-A639-4378-981B-E3EFFE1D6953}" type="slidenum">
              <a:rPr lang="de-DE" sz="1000" smtClean="0">
                <a:solidFill>
                  <a:schemeClr val="bg1"/>
                </a:solidFill>
              </a:rPr>
              <a:pPr/>
              <a:t>17</a:t>
            </a:fld>
            <a:endParaRPr lang="de-DE" sz="1000" smtClean="0">
              <a:solidFill>
                <a:schemeClr val="bg1"/>
              </a:solidFill>
            </a:endParaRPr>
          </a:p>
        </p:txBody>
      </p:sp>
      <p:pic>
        <p:nvPicPr>
          <p:cNvPr id="19462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836613"/>
            <a:ext cx="8064500" cy="647700"/>
          </a:xfrm>
        </p:spPr>
        <p:txBody>
          <a:bodyPr/>
          <a:lstStyle/>
          <a:p>
            <a:pPr>
              <a:defRPr/>
            </a:pPr>
            <a:r>
              <a:rPr lang="de-DE" sz="2400" dirty="0" smtClean="0"/>
              <a:t>Ausbildung für Sexualberatung an den Hochschulen in Deutschland</a:t>
            </a:r>
            <a:endParaRPr lang="de-DE" sz="2400" dirty="0"/>
          </a:p>
        </p:txBody>
      </p:sp>
      <p:sp>
        <p:nvSpPr>
          <p:cNvPr id="20483" name="Inhaltsplatzhalter 2"/>
          <p:cNvSpPr>
            <a:spLocks noGrp="1"/>
          </p:cNvSpPr>
          <p:nvPr>
            <p:ph idx="1"/>
          </p:nvPr>
        </p:nvSpPr>
        <p:spPr>
          <a:xfrm>
            <a:off x="119063" y="2133600"/>
            <a:ext cx="8840787" cy="32718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DE" sz="2800" smtClean="0"/>
              <a:t>Masterstudiengang „Angewandte Sexualwissenschaften“ an der Fachhochschule Merseburg ab WS 2010</a:t>
            </a:r>
          </a:p>
          <a:p>
            <a:pPr>
              <a:buFont typeface="Wingdings" pitchFamily="2" charset="2"/>
              <a:buNone/>
            </a:pPr>
            <a:endParaRPr lang="de-DE" sz="1200" smtClean="0"/>
          </a:p>
        </p:txBody>
      </p:sp>
      <p:sp>
        <p:nvSpPr>
          <p:cNvPr id="20484" name="Fußzeilenplatzhalt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000" smtClean="0">
                <a:solidFill>
                  <a:schemeClr val="bg1"/>
                </a:solidFill>
              </a:rPr>
              <a:t>© Universitätsmedizin Leipzig</a:t>
            </a:r>
          </a:p>
        </p:txBody>
      </p:sp>
      <p:sp>
        <p:nvSpPr>
          <p:cNvPr id="20485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18CF93C-B687-4F3C-937D-38A5B8856CF8}" type="slidenum">
              <a:rPr lang="de-DE" sz="1000" smtClean="0">
                <a:solidFill>
                  <a:schemeClr val="bg1"/>
                </a:solidFill>
              </a:rPr>
              <a:pPr/>
              <a:t>18</a:t>
            </a:fld>
            <a:endParaRPr lang="de-DE" sz="1000" smtClean="0">
              <a:solidFill>
                <a:schemeClr val="bg1"/>
              </a:solidFill>
            </a:endParaRPr>
          </a:p>
        </p:txBody>
      </p:sp>
      <p:pic>
        <p:nvPicPr>
          <p:cNvPr id="20486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07375" cy="836613"/>
          </a:xfrm>
        </p:spPr>
        <p:txBody>
          <a:bodyPr/>
          <a:lstStyle/>
          <a:p>
            <a:pPr>
              <a:defRPr/>
            </a:pPr>
            <a:r>
              <a:rPr lang="de-DE" sz="2400" dirty="0" smtClean="0"/>
              <a:t>Ausbildung für Sexualberatung an den Hochschulen in Deutschland</a:t>
            </a:r>
            <a:endParaRPr lang="de-DE" sz="2400" dirty="0"/>
          </a:p>
        </p:txBody>
      </p:sp>
      <p:sp>
        <p:nvSpPr>
          <p:cNvPr id="16387" name="Inhaltsplatzhalter 2"/>
          <p:cNvSpPr>
            <a:spLocks noGrp="1"/>
          </p:cNvSpPr>
          <p:nvPr>
            <p:ph idx="1"/>
          </p:nvPr>
        </p:nvSpPr>
        <p:spPr>
          <a:xfrm>
            <a:off x="0" y="1989138"/>
            <a:ext cx="8840788" cy="45894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de-DE" sz="1800" b="1" dirty="0" smtClean="0">
                <a:solidFill>
                  <a:schemeClr val="accent6">
                    <a:lumMod val="75000"/>
                  </a:schemeClr>
                </a:solidFill>
              </a:rPr>
              <a:t>Medizinische Fakultäten: </a:t>
            </a:r>
            <a:r>
              <a:rPr lang="de-DE" sz="1800" dirty="0" smtClean="0"/>
              <a:t>Wahlpflichtfach „Sexualmedizin“ in:</a:t>
            </a:r>
          </a:p>
          <a:p>
            <a:pPr eaLnBrk="1" hangingPunct="1">
              <a:buFontTx/>
              <a:buChar char="-"/>
              <a:defRPr/>
            </a:pPr>
            <a:r>
              <a:rPr lang="de-DE" sz="1800" dirty="0" smtClean="0"/>
              <a:t>Bis 2006 - Sexualmedizinische Ambulanz und Sexualwissenschaftliche Bibliothek des Universitätsklinikums  Frankfurt/M.</a:t>
            </a:r>
          </a:p>
          <a:p>
            <a:pPr eaLnBrk="1" hangingPunct="1">
              <a:buFontTx/>
              <a:buChar char="-"/>
              <a:defRPr/>
            </a:pPr>
            <a:r>
              <a:rPr lang="de-DE" sz="1800" dirty="0" err="1" smtClean="0"/>
              <a:t>Charite</a:t>
            </a:r>
            <a:r>
              <a:rPr lang="de-DE" sz="1800" dirty="0" smtClean="0"/>
              <a:t> –Institut für Sexualwissenschaft und Sexualmedizin des Universitätsklinikums der Humboldt-Universität Berlin</a:t>
            </a:r>
          </a:p>
          <a:p>
            <a:pPr eaLnBrk="1" hangingPunct="1">
              <a:buFontTx/>
              <a:buChar char="-"/>
              <a:defRPr/>
            </a:pPr>
            <a:r>
              <a:rPr lang="de-DE" sz="1800" dirty="0" smtClean="0"/>
              <a:t>Institut für Sexualforschung und Forensische Psychiatrie des Universitätsklinikums Hamburg</a:t>
            </a:r>
          </a:p>
          <a:p>
            <a:pPr eaLnBrk="1" hangingPunct="1">
              <a:buFontTx/>
              <a:buChar char="-"/>
              <a:defRPr/>
            </a:pPr>
            <a:r>
              <a:rPr lang="de-DE" sz="1800" dirty="0" smtClean="0"/>
              <a:t>Sektion Sexualmedizin des Uniklinikums Kiel</a:t>
            </a:r>
          </a:p>
          <a:p>
            <a:pPr eaLnBrk="1" hangingPunct="1">
              <a:buFontTx/>
              <a:buChar char="-"/>
              <a:defRPr/>
            </a:pPr>
            <a:r>
              <a:rPr lang="de-DE" sz="1800" dirty="0" smtClean="0"/>
              <a:t>Klinik und Poliklinik für Urologie Greifswald (vermutlich letztmalig 2008)</a:t>
            </a:r>
          </a:p>
          <a:p>
            <a:pPr eaLnBrk="1" hangingPunct="1">
              <a:buFontTx/>
              <a:buChar char="-"/>
              <a:defRPr/>
            </a:pPr>
            <a:r>
              <a:rPr lang="de-DE" sz="1800" dirty="0" smtClean="0"/>
              <a:t>Seit 04.11.2010 erstmalig – Klinik und Poliklinik für Psychosomatische Medizin und Psychotherapie des Universitätsklinikums Leipzig</a:t>
            </a:r>
          </a:p>
        </p:txBody>
      </p:sp>
      <p:sp>
        <p:nvSpPr>
          <p:cNvPr id="21508" name="Fußzeilenplatzhalt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000" smtClean="0">
                <a:solidFill>
                  <a:schemeClr val="bg1"/>
                </a:solidFill>
              </a:rPr>
              <a:t>© Universitätsmedizin Leipzig </a:t>
            </a:r>
          </a:p>
        </p:txBody>
      </p:sp>
      <p:sp>
        <p:nvSpPr>
          <p:cNvPr id="21509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A47CC6D-2C8C-4B02-A5A1-0D7AC66E35A4}" type="slidenum">
              <a:rPr lang="de-DE" sz="1000" smtClean="0">
                <a:solidFill>
                  <a:schemeClr val="bg1"/>
                </a:solidFill>
              </a:rPr>
              <a:pPr/>
              <a:t>19</a:t>
            </a:fld>
            <a:endParaRPr lang="de-DE" sz="1000" smtClean="0">
              <a:solidFill>
                <a:schemeClr val="bg1"/>
              </a:solidFill>
            </a:endParaRPr>
          </a:p>
        </p:txBody>
      </p:sp>
      <p:pic>
        <p:nvPicPr>
          <p:cNvPr id="21510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ußzeilenplatzhalt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000" smtClean="0">
                <a:solidFill>
                  <a:schemeClr val="bg1"/>
                </a:solidFill>
              </a:rPr>
              <a:t>© Universitätsmedizin Leipzig </a:t>
            </a:r>
          </a:p>
        </p:txBody>
      </p:sp>
      <p:sp>
        <p:nvSpPr>
          <p:cNvPr id="4099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06DEF51-1169-4501-8971-2A86C8FDC007}" type="slidenum">
              <a:rPr lang="de-DE" sz="1000" smtClean="0">
                <a:solidFill>
                  <a:schemeClr val="bg1"/>
                </a:solidFill>
              </a:rPr>
              <a:pPr/>
              <a:t>2</a:t>
            </a:fld>
            <a:endParaRPr lang="de-DE" sz="1000" smtClean="0">
              <a:solidFill>
                <a:schemeClr val="bg1"/>
              </a:solidFill>
            </a:endParaRPr>
          </a:p>
        </p:txBody>
      </p:sp>
      <p:sp>
        <p:nvSpPr>
          <p:cNvPr id="260104" name="Rectangle 8"/>
          <p:cNvSpPr>
            <a:spLocks noGrp="1" noChangeArrowheads="1"/>
          </p:cNvSpPr>
          <p:nvPr>
            <p:ph type="title"/>
          </p:nvPr>
        </p:nvSpPr>
        <p:spPr>
          <a:xfrm>
            <a:off x="323528" y="765175"/>
            <a:ext cx="8640960" cy="792163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dirty="0" smtClean="0"/>
              <a:t>Sexualisierung des Alltags durch das Internet?</a:t>
            </a:r>
          </a:p>
        </p:txBody>
      </p:sp>
      <p:sp>
        <p:nvSpPr>
          <p:cNvPr id="410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19063" y="1484785"/>
            <a:ext cx="8840787" cy="4860454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de-DE" sz="2000" b="1" dirty="0" smtClean="0"/>
              <a:t>Sprachliche Sexualisierung ?</a:t>
            </a:r>
            <a:r>
              <a:rPr lang="de-DE" sz="2000" dirty="0" smtClean="0"/>
              <a:t> – das gab es schon immer z.B. auch als Suchprozess im Jugendalter</a:t>
            </a:r>
          </a:p>
          <a:p>
            <a:pPr eaLnBrk="1" hangingPunct="1">
              <a:buFontTx/>
              <a:buChar char="-"/>
            </a:pPr>
            <a:r>
              <a:rPr lang="de-DE" sz="2000" b="1" dirty="0" smtClean="0"/>
              <a:t>Sexuelle Verrohung </a:t>
            </a:r>
            <a:r>
              <a:rPr lang="de-DE" sz="2000" dirty="0" smtClean="0"/>
              <a:t>(siehe „Arche-Projekt“ in Berlin)? – Vorsicht vor Pauschalisierungen – auch das gab es schon immer in bestimmten sozialen Schichten – nur in anderer jeweils zeitgemäßer Weise</a:t>
            </a:r>
          </a:p>
          <a:p>
            <a:pPr eaLnBrk="1" hangingPunct="1">
              <a:buFontTx/>
              <a:buChar char="-"/>
            </a:pPr>
            <a:r>
              <a:rPr lang="de-DE" sz="2000" dirty="0" smtClean="0"/>
              <a:t>I</a:t>
            </a:r>
            <a:r>
              <a:rPr lang="de-DE" sz="2000" b="1" dirty="0" smtClean="0"/>
              <a:t>nternet </a:t>
            </a:r>
            <a:r>
              <a:rPr lang="de-DE" sz="2000" dirty="0" smtClean="0"/>
              <a:t>und bildliche Sexualität – Neue Möglichkeiten für sexuelle Aufklärung oder „Schweinskram“?</a:t>
            </a:r>
          </a:p>
          <a:p>
            <a:pPr eaLnBrk="1" hangingPunct="1">
              <a:buFontTx/>
              <a:buChar char="-"/>
            </a:pPr>
            <a:r>
              <a:rPr lang="de-DE" sz="2000" b="1" dirty="0" smtClean="0"/>
              <a:t>Medien</a:t>
            </a:r>
            <a:r>
              <a:rPr lang="de-DE" sz="2000" dirty="0" smtClean="0"/>
              <a:t> und Sexualität – immer mehr Fernsehsender und andere Angebote – mit Sexthemen kann man viel Geld verdienen – es interessiert eben</a:t>
            </a:r>
          </a:p>
          <a:p>
            <a:pPr eaLnBrk="1" hangingPunct="1">
              <a:buFontTx/>
              <a:buChar char="-"/>
            </a:pPr>
            <a:r>
              <a:rPr lang="de-DE" sz="2000" dirty="0" smtClean="0"/>
              <a:t>Wer urteilt eigentlich über die Internet-Sexualität? Warum verdrängen so viele </a:t>
            </a:r>
            <a:r>
              <a:rPr lang="de-DE" sz="2000" b="1" dirty="0" smtClean="0"/>
              <a:t>„</a:t>
            </a:r>
            <a:r>
              <a:rPr lang="de-DE" sz="2000" b="1" dirty="0" err="1" smtClean="0"/>
              <a:t>Bewerter</a:t>
            </a:r>
            <a:r>
              <a:rPr lang="de-DE" sz="2000" b="1" dirty="0" smtClean="0"/>
              <a:t>“ </a:t>
            </a:r>
            <a:r>
              <a:rPr lang="de-DE" sz="2000" dirty="0" smtClean="0"/>
              <a:t>ihre eigenen sexuellen Phantasien?</a:t>
            </a:r>
          </a:p>
          <a:p>
            <a:pPr eaLnBrk="1" hangingPunct="1">
              <a:buFontTx/>
              <a:buChar char="-"/>
            </a:pPr>
            <a:r>
              <a:rPr lang="de-DE" sz="2000" dirty="0" smtClean="0"/>
              <a:t>Welche Rolle spielt dabei der Staat?</a:t>
            </a:r>
          </a:p>
        </p:txBody>
      </p:sp>
      <p:sp>
        <p:nvSpPr>
          <p:cNvPr id="4102" name="Rectangle 10"/>
          <p:cNvSpPr>
            <a:spLocks noChangeArrowheads="1"/>
          </p:cNvSpPr>
          <p:nvPr/>
        </p:nvSpPr>
        <p:spPr bwMode="auto">
          <a:xfrm>
            <a:off x="2411413" y="4149725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4103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856984" cy="1008112"/>
          </a:xfrm>
        </p:spPr>
        <p:txBody>
          <a:bodyPr/>
          <a:lstStyle/>
          <a:p>
            <a:r>
              <a:rPr lang="de-DE" sz="2800" dirty="0" smtClean="0"/>
              <a:t>Dunkelfeldprojekt „Kein Täter werden“ ???</a:t>
            </a:r>
            <a:br>
              <a:rPr lang="de-DE" sz="2800" dirty="0" smtClean="0"/>
            </a:br>
            <a:r>
              <a:rPr lang="de-DE" sz="2400" dirty="0" smtClean="0"/>
              <a:t>Nun auch in Leipzig: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9063" y="1700808"/>
            <a:ext cx="8840787" cy="4644430"/>
          </a:xfrm>
        </p:spPr>
        <p:txBody>
          <a:bodyPr/>
          <a:lstStyle/>
          <a:p>
            <a:r>
              <a:rPr lang="de-DE" sz="1800" dirty="0" smtClean="0"/>
              <a:t>Kein klares Therapiekonzept</a:t>
            </a:r>
          </a:p>
          <a:p>
            <a:pPr lvl="0"/>
            <a:r>
              <a:rPr lang="de-DE" sz="1800" dirty="0"/>
              <a:t>Wie vereinbart sich „Anonymität“ mit dem Hinweis auf die Verschreibung von Medikamenten</a:t>
            </a:r>
            <a:r>
              <a:rPr lang="de-DE" sz="1800" dirty="0" smtClean="0"/>
              <a:t>? </a:t>
            </a:r>
            <a:endParaRPr lang="de-DE" sz="1800" dirty="0"/>
          </a:p>
          <a:p>
            <a:pPr lvl="0"/>
            <a:r>
              <a:rPr lang="de-DE" sz="1800" dirty="0"/>
              <a:t>Opferschutzvereine bedauern, dass für ihre Organisationen Zuschüsse gestrichen werden, dafür jedoch für „potentielle“ </a:t>
            </a:r>
            <a:r>
              <a:rPr lang="de-DE" sz="1800" dirty="0" smtClean="0"/>
              <a:t>„Täter“ </a:t>
            </a:r>
            <a:r>
              <a:rPr lang="de-DE" sz="1800" dirty="0"/>
              <a:t>Geld ausgegeben wird – und dann noch für Pädophile, die nur in sehr geringem Maße mit sexuellem Missbrauch zu tun haben. Das meiste passiere doch in der Familie. </a:t>
            </a:r>
            <a:endParaRPr lang="de-DE" sz="1800" dirty="0" smtClean="0"/>
          </a:p>
          <a:p>
            <a:pPr lvl="0"/>
            <a:r>
              <a:rPr lang="de-DE" sz="1800" dirty="0" smtClean="0"/>
              <a:t>Prof. Beier behauptete in Leipzig, </a:t>
            </a:r>
            <a:r>
              <a:rPr lang="de-DE" sz="1800" dirty="0"/>
              <a:t>dass 40% aller </a:t>
            </a:r>
            <a:r>
              <a:rPr lang="de-DE" sz="1800" dirty="0" smtClean="0"/>
              <a:t>Straftaten des sex. MB </a:t>
            </a:r>
            <a:r>
              <a:rPr lang="de-DE" sz="1800" dirty="0"/>
              <a:t>durch Pädophile erfolgen würden, obwohl </a:t>
            </a:r>
            <a:r>
              <a:rPr lang="de-DE" sz="1800" dirty="0" smtClean="0"/>
              <a:t>der </a:t>
            </a:r>
            <a:r>
              <a:rPr lang="de-DE" sz="1800" dirty="0"/>
              <a:t>Prozentsatz höchstens 5% </a:t>
            </a:r>
            <a:r>
              <a:rPr lang="de-DE" sz="1800" dirty="0" smtClean="0"/>
              <a:t>beträgt</a:t>
            </a:r>
          </a:p>
          <a:p>
            <a:pPr lvl="0"/>
            <a:r>
              <a:rPr lang="de-DE" sz="1800" dirty="0" smtClean="0"/>
              <a:t>Unkollegiales Übergehen von an der Uni vorhandener Fachkompetenz, statt dessen dort ein Frauenarzt als Projektleiter</a:t>
            </a:r>
          </a:p>
          <a:p>
            <a:pPr lvl="0"/>
            <a:r>
              <a:rPr lang="de-DE" sz="1800" dirty="0" smtClean="0"/>
              <a:t>Behauptung, dass ein solches Projekt wichtig sei, weil die Krankenkassen eine Behandlung bei Pädophilie nicht bezahlen würden, was nicht stimmt</a:t>
            </a:r>
            <a:endParaRPr lang="de-DE" sz="1800" dirty="0"/>
          </a:p>
          <a:p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© Universitätsmedizin Leipzig 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94691C-2BAB-4D3F-AF22-9B925C19A57B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79699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288" y="836613"/>
            <a:ext cx="8353425" cy="836612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 smtClean="0"/>
              <a:t>Fortbildung: Sexuelle Basiskompetenzen – Curriculum 1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Deutsche Gesellschaft für Sexualforschung in Koop. mit der GSW</a:t>
            </a:r>
          </a:p>
        </p:txBody>
      </p:sp>
      <p:sp>
        <p:nvSpPr>
          <p:cNvPr id="22531" name="Inhaltsplatzhalter 2"/>
          <p:cNvSpPr>
            <a:spLocks noGrp="1"/>
          </p:cNvSpPr>
          <p:nvPr>
            <p:ph idx="1"/>
          </p:nvPr>
        </p:nvSpPr>
        <p:spPr>
          <a:xfrm>
            <a:off x="119063" y="2349500"/>
            <a:ext cx="8840787" cy="39957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DE" sz="2000" b="1" smtClean="0"/>
              <a:t>1. Eingangsberuf und Eingangsvoraussetzungen</a:t>
            </a:r>
          </a:p>
          <a:p>
            <a:pPr>
              <a:buFont typeface="Wingdings" pitchFamily="2" charset="2"/>
              <a:buNone/>
            </a:pPr>
            <a:endParaRPr lang="de-DE" sz="1800" smtClean="0"/>
          </a:p>
          <a:p>
            <a:pPr>
              <a:buFont typeface="Wingdings" pitchFamily="2" charset="2"/>
              <a:buNone/>
            </a:pPr>
            <a:r>
              <a:rPr lang="de-DE" sz="1800" smtClean="0"/>
              <a:t>Ärzte/Ärztinnen, Psychologen/Psychologinnen,</a:t>
            </a:r>
          </a:p>
          <a:p>
            <a:pPr>
              <a:buFont typeface="Wingdings" pitchFamily="2" charset="2"/>
              <a:buNone/>
            </a:pPr>
            <a:r>
              <a:rPr lang="de-DE" sz="1800" smtClean="0"/>
              <a:t>Sozialpädagogen/Sozialpädagoginnen und in Einzelfällen auch Angehörige</a:t>
            </a:r>
          </a:p>
          <a:p>
            <a:pPr>
              <a:buFont typeface="Wingdings" pitchFamily="2" charset="2"/>
              <a:buNone/>
            </a:pPr>
            <a:r>
              <a:rPr lang="de-DE" sz="1800" smtClean="0"/>
              <a:t>anderer Berufsgruppen, die beruflich mit sexuellen Problemen konfrontiert</a:t>
            </a:r>
          </a:p>
          <a:p>
            <a:pPr>
              <a:buFont typeface="Wingdings" pitchFamily="2" charset="2"/>
              <a:buNone/>
            </a:pPr>
            <a:r>
              <a:rPr lang="de-DE" sz="1800" smtClean="0"/>
              <a:t>werden.</a:t>
            </a:r>
          </a:p>
          <a:p>
            <a:pPr>
              <a:buFont typeface="Wingdings" pitchFamily="2" charset="2"/>
              <a:buNone/>
            </a:pPr>
            <a:r>
              <a:rPr lang="de-DE" sz="1800" smtClean="0"/>
              <a:t>Möglichkeiten zur Anwendung der erworbenen Kompetenzen in der</a:t>
            </a:r>
          </a:p>
          <a:p>
            <a:pPr>
              <a:buFont typeface="Wingdings" pitchFamily="2" charset="2"/>
              <a:buNone/>
            </a:pPr>
            <a:r>
              <a:rPr lang="de-DE" sz="1800" smtClean="0"/>
              <a:t>Berufspraxis.</a:t>
            </a:r>
          </a:p>
        </p:txBody>
      </p:sp>
      <p:sp>
        <p:nvSpPr>
          <p:cNvPr id="22532" name="Fußzeilenplatzhalt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000" smtClean="0">
                <a:solidFill>
                  <a:schemeClr val="bg1"/>
                </a:solidFill>
              </a:rPr>
              <a:t>© Universitätsmedizin Leipzig </a:t>
            </a:r>
          </a:p>
        </p:txBody>
      </p:sp>
      <p:sp>
        <p:nvSpPr>
          <p:cNvPr id="22533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F8EDFCE-2DF0-4DE8-9EF0-278C90CFA9DC}" type="slidenum">
              <a:rPr lang="de-DE" sz="1000" smtClean="0">
                <a:solidFill>
                  <a:schemeClr val="bg1"/>
                </a:solidFill>
              </a:rPr>
              <a:pPr/>
              <a:t>21</a:t>
            </a:fld>
            <a:endParaRPr lang="de-DE" sz="1000" smtClean="0">
              <a:solidFill>
                <a:schemeClr val="bg1"/>
              </a:solidFill>
            </a:endParaRPr>
          </a:p>
        </p:txBody>
      </p:sp>
      <p:pic>
        <p:nvPicPr>
          <p:cNvPr id="22534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288" y="836613"/>
            <a:ext cx="8497887" cy="1008062"/>
          </a:xfrm>
        </p:spPr>
        <p:txBody>
          <a:bodyPr/>
          <a:lstStyle/>
          <a:p>
            <a:pPr>
              <a:defRPr/>
            </a:pPr>
            <a:r>
              <a:rPr lang="de-DE" sz="2400" dirty="0" smtClean="0"/>
              <a:t>Fortbildung: Sexuelle Basiskompetenzen – Curriculum 1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Deutsche Gesellschaft für Sexualforschung in Koop. mit der GSW</a:t>
            </a:r>
            <a:endParaRPr lang="de-DE" dirty="0"/>
          </a:p>
        </p:txBody>
      </p:sp>
      <p:sp>
        <p:nvSpPr>
          <p:cNvPr id="23555" name="Inhaltsplatzhalter 2"/>
          <p:cNvSpPr>
            <a:spLocks noGrp="1"/>
          </p:cNvSpPr>
          <p:nvPr>
            <p:ph idx="1"/>
          </p:nvPr>
        </p:nvSpPr>
        <p:spPr>
          <a:xfrm>
            <a:off x="119063" y="2060575"/>
            <a:ext cx="8840787" cy="42846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DE" sz="2000" b="1" smtClean="0"/>
              <a:t>2. Ziele der Fortbildung</a:t>
            </a:r>
          </a:p>
          <a:p>
            <a:pPr>
              <a:buFont typeface="Wingdings" pitchFamily="2" charset="2"/>
              <a:buNone/>
            </a:pPr>
            <a:r>
              <a:rPr lang="de-DE" sz="1800" smtClean="0"/>
              <a:t>(1) Wahrnehmung und Erkennen sexueller Probleme und Konflikte</a:t>
            </a:r>
          </a:p>
          <a:p>
            <a:pPr>
              <a:buFont typeface="Wingdings" pitchFamily="2" charset="2"/>
              <a:buNone/>
            </a:pPr>
            <a:r>
              <a:rPr lang="de-DE" sz="1800" smtClean="0"/>
              <a:t>(2) Sprechenkönnen über Sexualität und sexuelle Probleme</a:t>
            </a:r>
          </a:p>
          <a:p>
            <a:pPr>
              <a:buFont typeface="Wingdings" pitchFamily="2" charset="2"/>
              <a:buNone/>
            </a:pPr>
            <a:r>
              <a:rPr lang="de-DE" sz="1800" smtClean="0"/>
              <a:t>(3) Diagnostische Kompetenz</a:t>
            </a:r>
          </a:p>
          <a:p>
            <a:pPr>
              <a:buFont typeface="Wingdings" pitchFamily="2" charset="2"/>
              <a:buNone/>
            </a:pPr>
            <a:r>
              <a:rPr lang="de-DE" sz="1800" smtClean="0"/>
              <a:t>(4) Vermittlungs- und Überweisungskompetenz</a:t>
            </a:r>
          </a:p>
          <a:p>
            <a:pPr>
              <a:buFont typeface="Wingdings" pitchFamily="2" charset="2"/>
              <a:buNone/>
            </a:pPr>
            <a:r>
              <a:rPr lang="de-DE" sz="1800" smtClean="0"/>
              <a:t>(5) Beratungskompetenz</a:t>
            </a:r>
          </a:p>
          <a:p>
            <a:pPr>
              <a:buFont typeface="Wingdings" pitchFamily="2" charset="2"/>
              <a:buNone/>
            </a:pPr>
            <a:endParaRPr lang="de-DE" sz="1800" smtClean="0"/>
          </a:p>
          <a:p>
            <a:pPr>
              <a:buFont typeface="Wingdings" pitchFamily="2" charset="2"/>
              <a:buNone/>
            </a:pPr>
            <a:r>
              <a:rPr lang="de-DE" sz="2000" b="1" smtClean="0"/>
              <a:t>3. Organisationsform</a:t>
            </a:r>
          </a:p>
          <a:p>
            <a:pPr>
              <a:buFont typeface="Wingdings" pitchFamily="2" charset="2"/>
              <a:buNone/>
            </a:pPr>
            <a:r>
              <a:rPr lang="de-DE" sz="1800" smtClean="0"/>
              <a:t>Interdisziplinäre, berufs- und praxisbegleitende Fortbildung</a:t>
            </a:r>
          </a:p>
        </p:txBody>
      </p:sp>
      <p:sp>
        <p:nvSpPr>
          <p:cNvPr id="23556" name="Fußzeilenplatzhalt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000" smtClean="0">
                <a:solidFill>
                  <a:schemeClr val="bg1"/>
                </a:solidFill>
              </a:rPr>
              <a:t>© Universitätsmedizin Leipzig</a:t>
            </a:r>
          </a:p>
        </p:txBody>
      </p:sp>
      <p:sp>
        <p:nvSpPr>
          <p:cNvPr id="23557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10691F3-8CA3-4B95-9128-C19C431F777B}" type="slidenum">
              <a:rPr lang="de-DE" sz="1000" smtClean="0">
                <a:solidFill>
                  <a:schemeClr val="bg1"/>
                </a:solidFill>
              </a:rPr>
              <a:pPr/>
              <a:t>22</a:t>
            </a:fld>
            <a:endParaRPr lang="de-DE" sz="1000" smtClean="0">
              <a:solidFill>
                <a:schemeClr val="bg1"/>
              </a:solidFill>
            </a:endParaRPr>
          </a:p>
        </p:txBody>
      </p:sp>
      <p:pic>
        <p:nvPicPr>
          <p:cNvPr id="23558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424862" cy="935038"/>
          </a:xfrm>
        </p:spPr>
        <p:txBody>
          <a:bodyPr/>
          <a:lstStyle/>
          <a:p>
            <a:pPr>
              <a:defRPr/>
            </a:pPr>
            <a:r>
              <a:rPr lang="de-DE" sz="2400" dirty="0" smtClean="0"/>
              <a:t>Fortbildung: Sexuelle Basiskompetenzen – Curriculum 1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Deutsche Gesellschaft für Sexualforschung in Koop. mit der GSW</a:t>
            </a:r>
            <a:endParaRPr lang="de-DE" dirty="0"/>
          </a:p>
        </p:txBody>
      </p:sp>
      <p:sp>
        <p:nvSpPr>
          <p:cNvPr id="24579" name="Inhaltsplatzhalter 2"/>
          <p:cNvSpPr>
            <a:spLocks noGrp="1"/>
          </p:cNvSpPr>
          <p:nvPr>
            <p:ph idx="1"/>
          </p:nvPr>
        </p:nvSpPr>
        <p:spPr>
          <a:xfrm>
            <a:off x="119063" y="1989138"/>
            <a:ext cx="8840787" cy="4356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DE" sz="1600" b="1" smtClean="0"/>
              <a:t>4. Inhalte: Theoretisches Teil</a:t>
            </a:r>
          </a:p>
          <a:p>
            <a:pPr>
              <a:buFont typeface="Wingdings" pitchFamily="2" charset="2"/>
              <a:buNone/>
            </a:pPr>
            <a:r>
              <a:rPr lang="de-DE" sz="1400" smtClean="0"/>
              <a:t>(1) Grundlagen</a:t>
            </a:r>
          </a:p>
          <a:p>
            <a:r>
              <a:rPr lang="de-DE" sz="1400" smtClean="0"/>
              <a:t>Gesellschaftliche und kulturelle Grundlagen der Sexualität</a:t>
            </a:r>
          </a:p>
          <a:p>
            <a:r>
              <a:rPr lang="de-DE" sz="1400" smtClean="0"/>
              <a:t>Anatomische und physiologische Grundlagen</a:t>
            </a:r>
          </a:p>
          <a:p>
            <a:r>
              <a:rPr lang="de-DE" sz="1400" smtClean="0"/>
              <a:t>Entwicklungspsychologische Grundlagen</a:t>
            </a:r>
          </a:p>
          <a:p>
            <a:r>
              <a:rPr lang="de-DE" sz="1400" smtClean="0"/>
              <a:t>Psychodynamik, Konflikte bzw. Verhalten, Kognition, Emotion</a:t>
            </a:r>
          </a:p>
          <a:p>
            <a:pPr>
              <a:buFont typeface="Wingdings" pitchFamily="2" charset="2"/>
              <a:buNone/>
            </a:pPr>
            <a:r>
              <a:rPr lang="de-DE" sz="1400" smtClean="0"/>
              <a:t>(2) Klinische Aspekte</a:t>
            </a:r>
          </a:p>
          <a:p>
            <a:r>
              <a:rPr lang="de-DE" sz="1400" smtClean="0"/>
              <a:t>Sexuelle Störungen: Symptomatologie, Ätiologie, Dynamik,</a:t>
            </a:r>
          </a:p>
          <a:p>
            <a:r>
              <a:rPr lang="de-DE" sz="1400" smtClean="0"/>
              <a:t>Klassifikation</a:t>
            </a:r>
          </a:p>
          <a:p>
            <a:r>
              <a:rPr lang="de-DE" sz="1400" smtClean="0"/>
              <a:t>Überblick über Beratungs- und Behandlungskonzepte in</a:t>
            </a:r>
          </a:p>
          <a:p>
            <a:r>
              <a:rPr lang="de-DE" sz="1400" smtClean="0"/>
              <a:t>verschiedenen Settings </a:t>
            </a:r>
          </a:p>
          <a:p>
            <a:r>
              <a:rPr lang="de-DE" sz="1400" smtClean="0"/>
              <a:t>Sexualrechtliche Grundlagen</a:t>
            </a:r>
          </a:p>
        </p:txBody>
      </p:sp>
      <p:sp>
        <p:nvSpPr>
          <p:cNvPr id="24580" name="Fußzeilenplatzhalt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000" smtClean="0">
                <a:solidFill>
                  <a:schemeClr val="bg1"/>
                </a:solidFill>
              </a:rPr>
              <a:t>© Universitätsmedizin Leipzig</a:t>
            </a:r>
          </a:p>
        </p:txBody>
      </p:sp>
      <p:sp>
        <p:nvSpPr>
          <p:cNvPr id="24581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A925F22-B1D7-42C7-8E51-8FBBE9644ADC}" type="slidenum">
              <a:rPr lang="de-DE" sz="1000" smtClean="0">
                <a:solidFill>
                  <a:schemeClr val="bg1"/>
                </a:solidFill>
              </a:rPr>
              <a:pPr/>
              <a:t>23</a:t>
            </a:fld>
            <a:endParaRPr lang="de-DE" sz="1000" smtClean="0">
              <a:solidFill>
                <a:schemeClr val="bg1"/>
              </a:solidFill>
            </a:endParaRPr>
          </a:p>
        </p:txBody>
      </p:sp>
      <p:pic>
        <p:nvPicPr>
          <p:cNvPr id="24582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620713"/>
            <a:ext cx="8424863" cy="1008062"/>
          </a:xfrm>
        </p:spPr>
        <p:txBody>
          <a:bodyPr/>
          <a:lstStyle/>
          <a:p>
            <a:pPr>
              <a:defRPr/>
            </a:pPr>
            <a:r>
              <a:rPr lang="de-DE" sz="2400" dirty="0" smtClean="0"/>
              <a:t>Fortbildung: Sexuelle Basiskompetenzen – Curriculum 1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Deutsche Gesellschaft für Sexualforschung in Koop. mit der GSW</a:t>
            </a:r>
            <a:endParaRPr lang="de-DE" dirty="0"/>
          </a:p>
        </p:txBody>
      </p:sp>
      <p:sp>
        <p:nvSpPr>
          <p:cNvPr id="25603" name="Inhaltsplatzhalter 2"/>
          <p:cNvSpPr>
            <a:spLocks noGrp="1"/>
          </p:cNvSpPr>
          <p:nvPr>
            <p:ph idx="1"/>
          </p:nvPr>
        </p:nvSpPr>
        <p:spPr>
          <a:xfrm>
            <a:off x="119063" y="1916113"/>
            <a:ext cx="8840787" cy="44291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DE" sz="2000" b="1" smtClean="0"/>
              <a:t>5. Inhalte: Praktischer Teil</a:t>
            </a:r>
          </a:p>
          <a:p>
            <a:pPr>
              <a:buFont typeface="Wingdings" pitchFamily="2" charset="2"/>
              <a:buNone/>
            </a:pPr>
            <a:r>
              <a:rPr lang="de-DE" sz="1800" smtClean="0"/>
              <a:t>(1) Themenzentrierte Selbstreflexion</a:t>
            </a:r>
          </a:p>
          <a:p>
            <a:r>
              <a:rPr lang="de-DE" sz="1800" smtClean="0"/>
              <a:t>Auseinandersetzung mit geschlechtsspezifischer Sexualität</a:t>
            </a:r>
          </a:p>
          <a:p>
            <a:r>
              <a:rPr lang="de-DE" sz="1800" smtClean="0"/>
              <a:t>Auseinandersetzung mit sexueller Vielfalt und sexuellen Tabus</a:t>
            </a:r>
          </a:p>
          <a:p>
            <a:r>
              <a:rPr lang="de-DE" sz="1800" smtClean="0"/>
              <a:t>Auseinandersetzung mit sexueller Gewalt und sexuellem Missbrauch</a:t>
            </a:r>
          </a:p>
          <a:p>
            <a:r>
              <a:rPr lang="de-DE" sz="1800" smtClean="0"/>
              <a:t>(2) Entwicklung von Kompetenzen</a:t>
            </a:r>
          </a:p>
          <a:p>
            <a:r>
              <a:rPr lang="de-DE" sz="1800" smtClean="0"/>
              <a:t>Beziehungsaufbau, Beziehungsdynamik und Beziehungsgestaltung</a:t>
            </a:r>
          </a:p>
          <a:p>
            <a:r>
              <a:rPr lang="de-DE" sz="1800" smtClean="0"/>
              <a:t>Gesprächsführung bei Diagnostik und Beratung</a:t>
            </a:r>
          </a:p>
          <a:p>
            <a:r>
              <a:rPr lang="de-DE" sz="1800" smtClean="0"/>
              <a:t>(3) Erstgespräch/Interventionen und Beratungen unter Supervision</a:t>
            </a:r>
          </a:p>
        </p:txBody>
      </p:sp>
      <p:sp>
        <p:nvSpPr>
          <p:cNvPr id="25604" name="Fußzeilenplatzhalt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000" smtClean="0">
                <a:solidFill>
                  <a:schemeClr val="bg1"/>
                </a:solidFill>
              </a:rPr>
              <a:t>© Universitätsmedizin Leipzig </a:t>
            </a:r>
          </a:p>
        </p:txBody>
      </p:sp>
      <p:sp>
        <p:nvSpPr>
          <p:cNvPr id="25605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0C06716-033A-4234-9884-73C88F9032EE}" type="slidenum">
              <a:rPr lang="de-DE" sz="1000" smtClean="0">
                <a:solidFill>
                  <a:schemeClr val="bg1"/>
                </a:solidFill>
              </a:rPr>
              <a:pPr/>
              <a:t>24</a:t>
            </a:fld>
            <a:endParaRPr lang="de-DE" sz="1000" smtClean="0">
              <a:solidFill>
                <a:schemeClr val="bg1"/>
              </a:solidFill>
            </a:endParaRPr>
          </a:p>
        </p:txBody>
      </p:sp>
      <p:pic>
        <p:nvPicPr>
          <p:cNvPr id="6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80400" cy="836613"/>
          </a:xfrm>
        </p:spPr>
        <p:txBody>
          <a:bodyPr/>
          <a:lstStyle/>
          <a:p>
            <a:pPr>
              <a:defRPr/>
            </a:pPr>
            <a:r>
              <a:rPr lang="de-DE" sz="2400" dirty="0" smtClean="0"/>
              <a:t>Fortbildung: Sexuelle Basiskompetenzen – Curriculum 1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Deutsche Gesellschaft für Sexualforschung in Koop. mit der GSW</a:t>
            </a:r>
            <a:endParaRPr lang="de-DE" dirty="0"/>
          </a:p>
        </p:txBody>
      </p:sp>
      <p:sp>
        <p:nvSpPr>
          <p:cNvPr id="26627" name="Inhaltsplatzhalter 2"/>
          <p:cNvSpPr>
            <a:spLocks noGrp="1"/>
          </p:cNvSpPr>
          <p:nvPr>
            <p:ph idx="1"/>
          </p:nvPr>
        </p:nvSpPr>
        <p:spPr>
          <a:xfrm>
            <a:off x="119063" y="1773238"/>
            <a:ext cx="8840787" cy="4572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DE" sz="2000" b="1" smtClean="0"/>
              <a:t>6. Didaktik</a:t>
            </a:r>
          </a:p>
          <a:p>
            <a:r>
              <a:rPr lang="de-DE" sz="1800" smtClean="0"/>
              <a:t>Seminare, Literaturstudium, Fallbesprechung, ferner z.B. Rollenspiele und</a:t>
            </a:r>
          </a:p>
          <a:p>
            <a:r>
              <a:rPr lang="de-DE" sz="1800" smtClean="0"/>
              <a:t>Übungen, Demonstrationen; Praxistätigkeit unter Supervisionsbegleitung.</a:t>
            </a:r>
          </a:p>
          <a:p>
            <a:r>
              <a:rPr lang="de-DE" sz="1800" smtClean="0"/>
              <a:t>Größe der Weiterbildungsgruppen: bis zu 24 Personen</a:t>
            </a:r>
          </a:p>
          <a:p>
            <a:endParaRPr lang="de-DE" sz="1800" smtClean="0"/>
          </a:p>
          <a:p>
            <a:pPr>
              <a:buFont typeface="Wingdings" pitchFamily="2" charset="2"/>
              <a:buNone/>
            </a:pPr>
            <a:r>
              <a:rPr lang="de-DE" sz="2000" b="1" smtClean="0"/>
              <a:t>7. Umfang</a:t>
            </a:r>
          </a:p>
          <a:p>
            <a:r>
              <a:rPr lang="de-DE" sz="1800" smtClean="0"/>
              <a:t>Theoretische und praktische Inhalte einschließlich Supervision: 54 Stunden</a:t>
            </a:r>
          </a:p>
          <a:p>
            <a:r>
              <a:rPr lang="de-DE" sz="1800" smtClean="0"/>
              <a:t>Themenzentrierte Selbstreflexion in Gruppen: 16 Stunden</a:t>
            </a:r>
          </a:p>
          <a:p>
            <a:r>
              <a:rPr lang="de-DE" sz="1800" smtClean="0"/>
              <a:t>Gesamt: 70 Stunden</a:t>
            </a:r>
          </a:p>
          <a:p>
            <a:r>
              <a:rPr lang="de-DE" sz="1800" smtClean="0"/>
              <a:t>Dauer: 1 Jahr</a:t>
            </a:r>
          </a:p>
        </p:txBody>
      </p:sp>
      <p:sp>
        <p:nvSpPr>
          <p:cNvPr id="26628" name="Fußzeilenplatzhalt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000" smtClean="0">
                <a:solidFill>
                  <a:schemeClr val="bg1"/>
                </a:solidFill>
              </a:rPr>
              <a:t>© Universitätsmedizin Leipzig </a:t>
            </a:r>
          </a:p>
        </p:txBody>
      </p:sp>
      <p:sp>
        <p:nvSpPr>
          <p:cNvPr id="26629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A65B867-3E0E-4090-8079-E5E37B553769}" type="slidenum">
              <a:rPr lang="de-DE" sz="1000" smtClean="0">
                <a:solidFill>
                  <a:schemeClr val="bg1"/>
                </a:solidFill>
              </a:rPr>
              <a:pPr/>
              <a:t>25</a:t>
            </a:fld>
            <a:endParaRPr lang="de-DE" sz="1000" smtClean="0">
              <a:solidFill>
                <a:schemeClr val="bg1"/>
              </a:solidFill>
            </a:endParaRPr>
          </a:p>
        </p:txBody>
      </p:sp>
      <p:pic>
        <p:nvPicPr>
          <p:cNvPr id="6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784976" cy="836613"/>
          </a:xfrm>
        </p:spPr>
        <p:txBody>
          <a:bodyPr/>
          <a:lstStyle/>
          <a:p>
            <a:r>
              <a:rPr lang="de-DE" sz="2800" dirty="0" smtClean="0"/>
              <a:t>Mein eigenes Beratungs- und Therapiekonzept zur „Macht der Bilder“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9063" y="1772816"/>
            <a:ext cx="8840787" cy="4572422"/>
          </a:xfrm>
        </p:spPr>
        <p:txBody>
          <a:bodyPr/>
          <a:lstStyle/>
          <a:p>
            <a:r>
              <a:rPr lang="de-DE" sz="2000" dirty="0" smtClean="0"/>
              <a:t>Therapie muss nicht sein – fast jeder hat ausreichend Kontrollkompetenzen für die eigene Person</a:t>
            </a:r>
          </a:p>
          <a:p>
            <a:r>
              <a:rPr lang="de-DE" sz="2000" dirty="0" smtClean="0"/>
              <a:t>Therapie, wenn ein Leidensdruck besteht oder aber auch Therapieauflagen ergangen sind: </a:t>
            </a:r>
          </a:p>
          <a:p>
            <a:pPr marL="0" indent="0">
              <a:buNone/>
            </a:pPr>
            <a:r>
              <a:rPr lang="de-DE" sz="2000" dirty="0"/>
              <a:t> </a:t>
            </a:r>
            <a:r>
              <a:rPr lang="de-DE" sz="2000" dirty="0" smtClean="0"/>
              <a:t>    </a:t>
            </a:r>
            <a:r>
              <a:rPr lang="de-DE" sz="2000" b="1" i="1" dirty="0" smtClean="0"/>
              <a:t>Basis ist das Konzept der humanistischen Psychologie sowie der   </a:t>
            </a:r>
          </a:p>
          <a:p>
            <a:pPr marL="0" indent="0">
              <a:buNone/>
            </a:pPr>
            <a:r>
              <a:rPr lang="de-DE" sz="2000" b="1" i="1" dirty="0" smtClean="0"/>
              <a:t>     Gesprächspsychotherapie nach Rogers:</a:t>
            </a:r>
          </a:p>
          <a:p>
            <a:pPr marL="0" indent="0">
              <a:buNone/>
            </a:pPr>
            <a:r>
              <a:rPr lang="de-DE" sz="2000" b="1" i="1" dirty="0"/>
              <a:t> </a:t>
            </a:r>
            <a:r>
              <a:rPr lang="de-DE" sz="2000" b="1" i="1" dirty="0" smtClean="0"/>
              <a:t>    - Empathie</a:t>
            </a:r>
          </a:p>
          <a:p>
            <a:pPr marL="0" indent="0">
              <a:buNone/>
            </a:pPr>
            <a:r>
              <a:rPr lang="de-DE" sz="2000" b="1" i="1" dirty="0" smtClean="0"/>
              <a:t>     - positive Wertschätzung</a:t>
            </a:r>
          </a:p>
          <a:p>
            <a:pPr marL="0" indent="0">
              <a:buNone/>
            </a:pPr>
            <a:r>
              <a:rPr lang="de-DE" sz="2000" b="1" i="1" dirty="0"/>
              <a:t> </a:t>
            </a:r>
            <a:r>
              <a:rPr lang="de-DE" sz="2000" b="1" i="1" dirty="0" smtClean="0"/>
              <a:t>    - </a:t>
            </a:r>
            <a:r>
              <a:rPr lang="de-DE" sz="2000" b="1" i="1" dirty="0"/>
              <a:t>Kongruenz und Transparenz (Authentizität des Therapeuten</a:t>
            </a:r>
            <a:r>
              <a:rPr lang="de-DE" sz="2000" b="1" i="1" dirty="0" smtClean="0"/>
              <a:t>)</a:t>
            </a:r>
          </a:p>
          <a:p>
            <a:r>
              <a:rPr lang="de-DE" sz="2000" dirty="0" smtClean="0"/>
              <a:t>Herausarbeitung einer meist immer individuellen Problematik</a:t>
            </a:r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© Universitätsmedizin Leipzig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94691C-2BAB-4D3F-AF22-9B925C19A57B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  <p:pic>
        <p:nvPicPr>
          <p:cNvPr id="6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4475368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640960" cy="836613"/>
          </a:xfrm>
        </p:spPr>
        <p:txBody>
          <a:bodyPr/>
          <a:lstStyle/>
          <a:p>
            <a:r>
              <a:rPr lang="de-DE" sz="3200" dirty="0" smtClean="0"/>
              <a:t>Umgang mit Kinderpornografie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9063" y="1628800"/>
            <a:ext cx="8840787" cy="4716438"/>
          </a:xfrm>
        </p:spPr>
        <p:txBody>
          <a:bodyPr/>
          <a:lstStyle/>
          <a:p>
            <a:r>
              <a:rPr lang="de-DE" sz="2000" dirty="0" smtClean="0"/>
              <a:t>Bringen Verbote etwas?</a:t>
            </a:r>
          </a:p>
          <a:p>
            <a:r>
              <a:rPr lang="de-DE" sz="2000" dirty="0" smtClean="0"/>
              <a:t>Ist die juristische Verfolgung gerecht? Sind die User Verbrecher?</a:t>
            </a:r>
          </a:p>
          <a:p>
            <a:r>
              <a:rPr lang="de-DE" sz="2000" dirty="0" smtClean="0"/>
              <a:t>Ich wünsche mir eine klarere Unterscheidung von „Ansehen“, „Speichern“ und „Verbreiten“</a:t>
            </a:r>
          </a:p>
          <a:p>
            <a:r>
              <a:rPr lang="de-DE" sz="2000" dirty="0" smtClean="0"/>
              <a:t>Sollte man nicht eher ausschließlich bei den Herstellern und „Verbreitern“ Sanktionen anstreben?</a:t>
            </a:r>
          </a:p>
          <a:p>
            <a:r>
              <a:rPr lang="de-DE" sz="2000" dirty="0" smtClean="0"/>
              <a:t>Ansehen und privates Speichern sollte nicht strafrechtlich verfolgt werden</a:t>
            </a:r>
          </a:p>
          <a:p>
            <a:r>
              <a:rPr lang="de-DE" sz="2000" dirty="0" smtClean="0"/>
              <a:t>Juristische Differenzierung bei Kinderpornografie im Internet als Folge bisher nicht reflektierten, verdrängten (</a:t>
            </a:r>
            <a:r>
              <a:rPr lang="de-DE" sz="2000" dirty="0" err="1" smtClean="0"/>
              <a:t>präpuberale</a:t>
            </a:r>
            <a:r>
              <a:rPr lang="de-DE" sz="2000" dirty="0" smtClean="0"/>
              <a:t> Amnesie) sexuellen Missbrauchs in der Kindheit</a:t>
            </a:r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© Universitätsmedizin Leipzig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94691C-2BAB-4D3F-AF22-9B925C19A57B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  <p:pic>
        <p:nvPicPr>
          <p:cNvPr id="6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8967205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ußzeilenplatzhalt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000" smtClean="0">
                <a:solidFill>
                  <a:schemeClr val="bg1"/>
                </a:solidFill>
              </a:rPr>
              <a:t>© Universitätsmedizin Leipzig </a:t>
            </a:r>
          </a:p>
        </p:txBody>
      </p:sp>
      <p:sp>
        <p:nvSpPr>
          <p:cNvPr id="28675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0E159D0-8CBF-46DC-87B4-3E62BDBB1288}" type="slidenum">
              <a:rPr lang="de-DE" sz="1000" smtClean="0">
                <a:solidFill>
                  <a:schemeClr val="bg1"/>
                </a:solidFill>
              </a:rPr>
              <a:pPr/>
              <a:t>28</a:t>
            </a:fld>
            <a:endParaRPr lang="de-DE" sz="1000" smtClean="0">
              <a:solidFill>
                <a:schemeClr val="bg1"/>
              </a:solidFill>
            </a:endParaRPr>
          </a:p>
        </p:txBody>
      </p:sp>
      <p:grpSp>
        <p:nvGrpSpPr>
          <p:cNvPr id="28676" name="Group 9"/>
          <p:cNvGrpSpPr>
            <a:grpSpLocks/>
          </p:cNvGrpSpPr>
          <p:nvPr/>
        </p:nvGrpSpPr>
        <p:grpSpPr bwMode="auto">
          <a:xfrm>
            <a:off x="107950" y="2597150"/>
            <a:ext cx="8928100" cy="2992438"/>
            <a:chOff x="68" y="1636"/>
            <a:chExt cx="5624" cy="1885"/>
          </a:xfrm>
        </p:grpSpPr>
        <p:sp>
          <p:nvSpPr>
            <p:cNvPr id="28680" name="Rectangle 6"/>
            <p:cNvSpPr>
              <a:spLocks noChangeArrowheads="1"/>
            </p:cNvSpPr>
            <p:nvPr/>
          </p:nvSpPr>
          <p:spPr bwMode="auto">
            <a:xfrm>
              <a:off x="100" y="1670"/>
              <a:ext cx="5592" cy="185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de-DE"/>
            </a:p>
          </p:txBody>
        </p:sp>
        <p:sp>
          <p:nvSpPr>
            <p:cNvPr id="28681" name="Rectangle 7"/>
            <p:cNvSpPr>
              <a:spLocks noChangeArrowheads="1"/>
            </p:cNvSpPr>
            <p:nvPr/>
          </p:nvSpPr>
          <p:spPr bwMode="auto">
            <a:xfrm>
              <a:off x="2744" y="1661"/>
              <a:ext cx="227" cy="18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de-DE"/>
            </a:p>
          </p:txBody>
        </p:sp>
        <p:pic>
          <p:nvPicPr>
            <p:cNvPr id="28682" name="Picture 3" descr="persp_zfk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" y="1636"/>
              <a:ext cx="2757" cy="1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683" name="Picture 4" descr="persp_zk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9" y="1636"/>
              <a:ext cx="2758" cy="1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7445" name="Text Box 5"/>
          <p:cNvSpPr txBox="1">
            <a:spLocks noChangeArrowheads="1"/>
          </p:cNvSpPr>
          <p:nvPr/>
        </p:nvSpPr>
        <p:spPr bwMode="auto">
          <a:xfrm>
            <a:off x="1466850" y="1098550"/>
            <a:ext cx="6208713" cy="946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623888" algn="l">
              <a:defRPr>
                <a:solidFill>
                  <a:schemeClr val="tx1"/>
                </a:solidFill>
                <a:latin typeface="Arial" charset="0"/>
              </a:defRPr>
            </a:lvl2pPr>
            <a:lvl3pPr algn="l">
              <a:defRPr>
                <a:solidFill>
                  <a:schemeClr val="tx1"/>
                </a:solidFill>
                <a:latin typeface="Arial" charset="0"/>
              </a:defRPr>
            </a:lvl3pPr>
            <a:lvl4pPr algn="l">
              <a:defRPr>
                <a:solidFill>
                  <a:schemeClr val="tx1"/>
                </a:solidFill>
                <a:latin typeface="Arial" charset="0"/>
              </a:defRPr>
            </a:lvl4pPr>
            <a:lvl5pPr algn="l"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r>
              <a:rPr lang="de-DE" sz="2800" b="1" smtClean="0">
                <a:solidFill>
                  <a:srgbClr val="007CB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Vielen Dank für Ihre Aufmerksamkeit</a:t>
            </a:r>
          </a:p>
        </p:txBody>
      </p:sp>
      <p:pic>
        <p:nvPicPr>
          <p:cNvPr id="28678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063" y="4508500"/>
            <a:ext cx="273685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Bild 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856984" cy="836613"/>
          </a:xfrm>
        </p:spPr>
        <p:txBody>
          <a:bodyPr/>
          <a:lstStyle/>
          <a:p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Konsum von Internetpornos und Folgen für die Partnerschaft aus der Sicht der Frau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9063" y="1988840"/>
            <a:ext cx="8840787" cy="4356398"/>
          </a:xfrm>
        </p:spPr>
        <p:txBody>
          <a:bodyPr/>
          <a:lstStyle/>
          <a:p>
            <a:pPr marL="0" indent="-273050" eaLnBrk="1" hangingPunct="1">
              <a:spcBef>
                <a:spcPct val="0"/>
              </a:spcBef>
            </a:pPr>
            <a:r>
              <a:rPr lang="de-DE" dirty="0"/>
              <a:t>Mein Mann schläft nicht mehr mit mir – hat er eine andere, bin ich nicht mehr attraktiv ?“</a:t>
            </a:r>
          </a:p>
          <a:p>
            <a:pPr marL="0" indent="-273050" eaLnBrk="1" hangingPunct="1">
              <a:spcBef>
                <a:spcPct val="0"/>
              </a:spcBef>
              <a:buFont typeface="Wingdings 2" pitchFamily="18" charset="2"/>
              <a:buNone/>
            </a:pPr>
            <a:endParaRPr lang="de-DE" dirty="0"/>
          </a:p>
          <a:p>
            <a:pPr marL="0" indent="-273050" eaLnBrk="1" hangingPunct="1">
              <a:spcBef>
                <a:spcPct val="0"/>
              </a:spcBef>
            </a:pPr>
            <a:r>
              <a:rPr lang="de-DE" dirty="0"/>
              <a:t>„Ich weiß jetzt warum er nicht mehr mit mir schläft – Das Internet ist interessanter – Ich bin enttäuscht“</a:t>
            </a:r>
          </a:p>
          <a:p>
            <a:pPr marL="0" indent="-273050" eaLnBrk="1" hangingPunct="1">
              <a:spcBef>
                <a:spcPct val="0"/>
              </a:spcBef>
            </a:pPr>
            <a:endParaRPr lang="de-DE" dirty="0"/>
          </a:p>
          <a:p>
            <a:pPr marL="0" indent="-273050" eaLnBrk="1" hangingPunct="1">
              <a:spcBef>
                <a:spcPct val="0"/>
              </a:spcBef>
            </a:pPr>
            <a:r>
              <a:rPr lang="de-DE" dirty="0"/>
              <a:t>Können wir reden ? Und wenn ja – worüber eigentlich ?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© Universitätsmedizin Leipzig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94691C-2BAB-4D3F-AF22-9B925C19A57B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pic>
        <p:nvPicPr>
          <p:cNvPr id="6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16632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88248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764704"/>
            <a:ext cx="8764889" cy="936104"/>
          </a:xfrm>
        </p:spPr>
        <p:txBody>
          <a:bodyPr/>
          <a:lstStyle/>
          <a:p>
            <a:r>
              <a:rPr lang="de-DE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Konsum von Internetpornos und Folgen für die Partnerschaft aus der Sicht des Mannes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9063" y="1988840"/>
            <a:ext cx="8840787" cy="4356398"/>
          </a:xfrm>
        </p:spPr>
        <p:txBody>
          <a:bodyPr/>
          <a:lstStyle/>
          <a:p>
            <a:pPr marL="0" indent="-273050" eaLnBrk="1" hangingPunct="1">
              <a:spcBef>
                <a:spcPct val="0"/>
              </a:spcBef>
            </a:pPr>
            <a:r>
              <a:rPr lang="de-DE" dirty="0"/>
              <a:t>„Internetbilder beim Sex mit der Partnerin im Kopf“</a:t>
            </a:r>
          </a:p>
          <a:p>
            <a:pPr marL="0" indent="-273050" eaLnBrk="1" hangingPunct="1">
              <a:spcBef>
                <a:spcPct val="0"/>
              </a:spcBef>
            </a:pPr>
            <a:r>
              <a:rPr lang="de-DE" dirty="0"/>
              <a:t>„Wie erkläre ich meiner Frau, was ich da tue ?“</a:t>
            </a:r>
          </a:p>
          <a:p>
            <a:pPr marL="0" indent="-273050" eaLnBrk="1" hangingPunct="1">
              <a:spcBef>
                <a:spcPct val="0"/>
              </a:spcBef>
            </a:pPr>
            <a:r>
              <a:rPr lang="de-DE" dirty="0"/>
              <a:t>„Ich kann es nicht mehr sein lassen.“</a:t>
            </a:r>
          </a:p>
          <a:p>
            <a:pPr marL="0" indent="-273050" eaLnBrk="1" hangingPunct="1">
              <a:spcBef>
                <a:spcPct val="0"/>
              </a:spcBef>
            </a:pPr>
            <a:r>
              <a:rPr lang="de-DE" dirty="0"/>
              <a:t>„Durch die Masturbation vor dem Computer fehlt mir zunehmend die Lust auf meine Frau“</a:t>
            </a:r>
          </a:p>
          <a:p>
            <a:pPr marL="0" indent="-273050" eaLnBrk="1" hangingPunct="1">
              <a:spcBef>
                <a:spcPct val="0"/>
              </a:spcBef>
            </a:pPr>
            <a:r>
              <a:rPr lang="de-DE" dirty="0"/>
              <a:t>„Im Internet kann ich intensiven Sex erleben, diese Intensität fehlt mir bei meiner Frau.“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© Universitätsmedizin Leipzig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94691C-2BAB-4D3F-AF22-9B925C19A57B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pic>
        <p:nvPicPr>
          <p:cNvPr id="6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26295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68952" cy="836613"/>
          </a:xfrm>
        </p:spPr>
        <p:txBody>
          <a:bodyPr/>
          <a:lstStyle/>
          <a:p>
            <a:r>
              <a:rPr lang="de-DE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Konsum von Internetpornos immer leichter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9063" y="1844824"/>
            <a:ext cx="8840787" cy="4500414"/>
          </a:xfrm>
        </p:spPr>
        <p:txBody>
          <a:bodyPr/>
          <a:lstStyle/>
          <a:p>
            <a:pPr marL="0" indent="-273050" eaLnBrk="1" hangingPunct="1">
              <a:spcBef>
                <a:spcPct val="0"/>
              </a:spcBef>
            </a:pPr>
            <a:r>
              <a:rPr lang="de-DE" dirty="0"/>
              <a:t>Zunehmend kostenlose Angebote</a:t>
            </a:r>
          </a:p>
          <a:p>
            <a:pPr marL="0" indent="-273050" eaLnBrk="1" hangingPunct="1">
              <a:spcBef>
                <a:spcPct val="0"/>
              </a:spcBef>
            </a:pPr>
            <a:endParaRPr lang="de-DE" dirty="0"/>
          </a:p>
          <a:p>
            <a:pPr marL="0" indent="-273050" eaLnBrk="1" hangingPunct="1">
              <a:spcBef>
                <a:spcPct val="0"/>
              </a:spcBef>
            </a:pPr>
            <a:r>
              <a:rPr lang="de-DE" dirty="0"/>
              <a:t>Flatrate wird in vielen Haushalten zum Standard</a:t>
            </a:r>
          </a:p>
          <a:p>
            <a:pPr marL="0" indent="-273050" eaLnBrk="1" hangingPunct="1">
              <a:spcBef>
                <a:spcPct val="0"/>
              </a:spcBef>
            </a:pPr>
            <a:endParaRPr lang="de-DE" dirty="0"/>
          </a:p>
          <a:p>
            <a:pPr marL="0" indent="-273050" eaLnBrk="1" hangingPunct="1">
              <a:spcBef>
                <a:spcPct val="0"/>
              </a:spcBef>
            </a:pPr>
            <a:r>
              <a:rPr lang="de-DE" dirty="0"/>
              <a:t>Keine peinlichen Wege mehr zu Videotheken bzw. Sexshops</a:t>
            </a:r>
          </a:p>
          <a:p>
            <a:pPr marL="0" indent="-273050" eaLnBrk="1" hangingPunct="1">
              <a:spcBef>
                <a:spcPct val="0"/>
              </a:spcBef>
            </a:pPr>
            <a:endParaRPr lang="de-DE" dirty="0"/>
          </a:p>
          <a:p>
            <a:pPr marL="0" indent="-273050" eaLnBrk="1" hangingPunct="1">
              <a:spcBef>
                <a:spcPct val="0"/>
              </a:spcBef>
            </a:pPr>
            <a:r>
              <a:rPr lang="de-DE" dirty="0"/>
              <a:t>Alles von Zuhause aus möglich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© Universitätsmedizin Leipzig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94691C-2BAB-4D3F-AF22-9B925C19A57B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pic>
        <p:nvPicPr>
          <p:cNvPr id="6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1412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784976" cy="836613"/>
          </a:xfrm>
        </p:spPr>
        <p:txBody>
          <a:bodyPr/>
          <a:lstStyle/>
          <a:p>
            <a:r>
              <a:rPr lang="de-DE" sz="2400" dirty="0" smtClean="0"/>
              <a:t>Die Macht der Bilder aus der Sicht von „Dunkelziffer e.V.“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9063" y="1628800"/>
            <a:ext cx="8840787" cy="4716438"/>
          </a:xfrm>
        </p:spPr>
        <p:txBody>
          <a:bodyPr/>
          <a:lstStyle/>
          <a:p>
            <a:pPr marL="0" indent="0">
              <a:buNone/>
            </a:pPr>
            <a:r>
              <a:rPr lang="de-DE" sz="2000" dirty="0" smtClean="0"/>
              <a:t>„</a:t>
            </a:r>
            <a:r>
              <a:rPr lang="de-DE" sz="2000" b="1" i="1" dirty="0" smtClean="0"/>
              <a:t>Die kinderpornografische Ausbeutung von Mädchen und Jungen hat zur Folge, dass es Opfer zu unterschiedlichen Zeitpunkten gibt“.</a:t>
            </a:r>
          </a:p>
          <a:p>
            <a:pPr marL="457200" indent="-457200">
              <a:buAutoNum type="arabicPeriod"/>
            </a:pPr>
            <a:r>
              <a:rPr lang="de-DE" sz="2000" dirty="0" smtClean="0"/>
              <a:t>Kinder, die zum Zeitpunkt der Erstellung der Bilder misshandelt werden</a:t>
            </a:r>
          </a:p>
          <a:p>
            <a:pPr marL="457200" indent="-457200">
              <a:buAutoNum type="arabicPeriod"/>
            </a:pPr>
            <a:endParaRPr lang="de-DE" sz="2000" dirty="0"/>
          </a:p>
          <a:p>
            <a:pPr marL="457200" indent="-457200">
              <a:buAutoNum type="arabicPeriod"/>
            </a:pPr>
            <a:r>
              <a:rPr lang="de-DE" sz="2000" dirty="0" smtClean="0"/>
              <a:t>Kinder und Jugendliche, die solche Bilder im Netz „entdecken“ oder von Tätern geschickt bekommen.</a:t>
            </a:r>
          </a:p>
          <a:p>
            <a:pPr marL="457200" indent="-457200">
              <a:buAutoNum type="arabicPeriod"/>
            </a:pPr>
            <a:endParaRPr lang="de-DE" sz="2000" dirty="0"/>
          </a:p>
          <a:p>
            <a:pPr marL="457200" indent="-457200">
              <a:buAutoNum type="arabicPeriod"/>
            </a:pPr>
            <a:r>
              <a:rPr lang="de-DE" sz="2000" dirty="0" smtClean="0"/>
              <a:t>Heranwachsende und Erwachsene, die damit leben müssen, dass Bilder des Missbrauchs in der Kindheit noch heute verbreitet und konsumiert werden.</a:t>
            </a:r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© Universitätsmedizin Leipzig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94691C-2BAB-4D3F-AF22-9B925C19A57B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pic>
        <p:nvPicPr>
          <p:cNvPr id="6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48937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288" y="836613"/>
            <a:ext cx="8497887" cy="1008062"/>
          </a:xfrm>
        </p:spPr>
        <p:txBody>
          <a:bodyPr/>
          <a:lstStyle/>
          <a:p>
            <a:pPr>
              <a:defRPr/>
            </a:pPr>
            <a:r>
              <a:rPr lang="de-DE" sz="3200" dirty="0" smtClean="0"/>
              <a:t>Chats und Minderheiten</a:t>
            </a:r>
            <a:br>
              <a:rPr lang="de-DE" sz="3200" dirty="0" smtClean="0"/>
            </a:br>
            <a:r>
              <a:rPr lang="de-DE" sz="3200" dirty="0" smtClean="0"/>
              <a:t>Internet als frühe Hilfe für Andersfühlende</a:t>
            </a:r>
            <a:endParaRPr lang="de-DE" sz="3200" dirty="0"/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>
          <a:xfrm>
            <a:off x="119063" y="2060575"/>
            <a:ext cx="8840787" cy="4284663"/>
          </a:xfrm>
        </p:spPr>
        <p:txBody>
          <a:bodyPr/>
          <a:lstStyle/>
          <a:p>
            <a:pPr marL="0" indent="-27305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sz="2000" dirty="0" smtClean="0"/>
              <a:t>Transidentität</a:t>
            </a:r>
          </a:p>
          <a:p>
            <a:pPr marL="0" indent="-27305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sz="2000" dirty="0" err="1" smtClean="0"/>
              <a:t>Zisidentität</a:t>
            </a:r>
            <a:endParaRPr lang="de-DE" sz="2000" dirty="0" smtClean="0"/>
          </a:p>
          <a:p>
            <a:pPr marL="0" indent="-27305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sz="2000" dirty="0" smtClean="0"/>
              <a:t>Virtuelle Selbsthilfegruppen von Personen mit ungewöhnlichem  </a:t>
            </a:r>
          </a:p>
          <a:p>
            <a:pPr marL="0" indent="-273050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e-DE" sz="2000" dirty="0" smtClean="0"/>
              <a:t>    Sexualverhalten</a:t>
            </a:r>
          </a:p>
          <a:p>
            <a:pPr marL="0" indent="-27305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sz="2000" dirty="0" smtClean="0"/>
              <a:t>Homophile </a:t>
            </a:r>
            <a:r>
              <a:rPr lang="de-DE" sz="2000" dirty="0" err="1" smtClean="0"/>
              <a:t>Heten</a:t>
            </a:r>
            <a:endParaRPr lang="de-DE" sz="2000" dirty="0" smtClean="0"/>
          </a:p>
          <a:p>
            <a:pPr marL="0" indent="-27305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sz="2000" dirty="0" smtClean="0"/>
              <a:t>Fetischismus (siehe </a:t>
            </a:r>
            <a:r>
              <a:rPr lang="de-DE" sz="2000" dirty="0" err="1" smtClean="0"/>
              <a:t>Kannibalismusfall</a:t>
            </a:r>
            <a:r>
              <a:rPr lang="de-DE" sz="2000" dirty="0" smtClean="0"/>
              <a:t>)</a:t>
            </a:r>
          </a:p>
          <a:p>
            <a:pPr marL="0" indent="-27305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sz="2000" dirty="0" smtClean="0"/>
              <a:t>Fetischistischer Transvestitismus</a:t>
            </a:r>
          </a:p>
          <a:p>
            <a:pPr marL="0" indent="-27305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sz="2000" dirty="0" smtClean="0"/>
              <a:t>Exhibitionismus</a:t>
            </a:r>
          </a:p>
          <a:p>
            <a:pPr marL="0" indent="-27305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sz="2000" dirty="0" err="1" smtClean="0"/>
              <a:t>Voyerismus</a:t>
            </a:r>
            <a:endParaRPr lang="de-DE" sz="2000" dirty="0" smtClean="0"/>
          </a:p>
          <a:p>
            <a:pPr marL="0" indent="-27305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sz="2000" dirty="0" smtClean="0"/>
              <a:t>Pädophilie</a:t>
            </a:r>
          </a:p>
          <a:p>
            <a:pPr marL="0" indent="-27305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sz="2000" dirty="0" smtClean="0"/>
              <a:t>Sadomasochismus</a:t>
            </a:r>
          </a:p>
          <a:p>
            <a:pPr marL="0" indent="-27305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sz="2000" dirty="0" smtClean="0"/>
              <a:t>Nekrophilie u.a.</a:t>
            </a:r>
          </a:p>
          <a:p>
            <a:pPr marL="0" indent="-27305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sz="2000" dirty="0" smtClean="0"/>
              <a:t>U.v.a.m.</a:t>
            </a:r>
          </a:p>
          <a:p>
            <a:pPr>
              <a:buFont typeface="Wingdings" pitchFamily="2" charset="2"/>
              <a:buNone/>
              <a:defRPr/>
            </a:pPr>
            <a:endParaRPr lang="de-DE" sz="1800" dirty="0" smtClean="0"/>
          </a:p>
        </p:txBody>
      </p:sp>
      <p:sp>
        <p:nvSpPr>
          <p:cNvPr id="6148" name="Fußzeilenplatzhalt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000" smtClean="0">
                <a:solidFill>
                  <a:schemeClr val="bg1"/>
                </a:solidFill>
              </a:rPr>
              <a:t>© Universitätsmedizin Leipzig</a:t>
            </a:r>
          </a:p>
        </p:txBody>
      </p:sp>
      <p:sp>
        <p:nvSpPr>
          <p:cNvPr id="6149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4154BFB-A533-4D3D-AC17-57B62142941B}" type="slidenum">
              <a:rPr lang="de-DE" sz="1000" smtClean="0">
                <a:solidFill>
                  <a:schemeClr val="bg1"/>
                </a:solidFill>
              </a:rPr>
              <a:pPr/>
              <a:t>7</a:t>
            </a:fld>
            <a:endParaRPr lang="de-DE" sz="1000" smtClean="0">
              <a:solidFill>
                <a:schemeClr val="bg1"/>
              </a:solidFill>
            </a:endParaRPr>
          </a:p>
        </p:txBody>
      </p:sp>
      <p:pic>
        <p:nvPicPr>
          <p:cNvPr id="6150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8913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1008063"/>
            <a:ext cx="7705725" cy="836612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dirty="0" smtClean="0"/>
              <a:t>Pornografie im Internet</a:t>
            </a:r>
          </a:p>
        </p:txBody>
      </p:sp>
      <p:sp>
        <p:nvSpPr>
          <p:cNvPr id="7171" name="Fußzeilenplatzhalter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000" smtClean="0">
                <a:solidFill>
                  <a:schemeClr val="bg1"/>
                </a:solidFill>
              </a:rPr>
              <a:t>© Universitätsmedizin Leipzig</a:t>
            </a:r>
          </a:p>
        </p:txBody>
      </p:sp>
      <p:sp>
        <p:nvSpPr>
          <p:cNvPr id="7172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B82E93C-3562-43AA-8D24-E365A53862FA}" type="slidenum">
              <a:rPr lang="de-DE" sz="1000" smtClean="0">
                <a:solidFill>
                  <a:schemeClr val="bg1"/>
                </a:solidFill>
              </a:rPr>
              <a:pPr/>
              <a:t>8</a:t>
            </a:fld>
            <a:endParaRPr lang="de-DE" sz="1000" smtClean="0">
              <a:solidFill>
                <a:schemeClr val="bg1"/>
              </a:solidFill>
            </a:endParaRPr>
          </a:p>
        </p:txBody>
      </p:sp>
      <p:pic>
        <p:nvPicPr>
          <p:cNvPr id="7173" name="Bild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66688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7" descr="N:\Grafik2010\41bFsmTeTVL__SS500_.jpg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1989138"/>
            <a:ext cx="3744913" cy="3384550"/>
          </a:xfrm>
          <a:noFill/>
        </p:spPr>
      </p:pic>
      <p:pic>
        <p:nvPicPr>
          <p:cNvPr id="7175" name="Picture 8" descr="N:\Grafik2010\41BJ0SH57EL__SS500_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989138"/>
            <a:ext cx="3887788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712968" cy="792088"/>
          </a:xfrm>
        </p:spPr>
        <p:txBody>
          <a:bodyPr/>
          <a:lstStyle/>
          <a:p>
            <a:r>
              <a:rPr lang="de-DE" sz="3200" dirty="0" smtClean="0"/>
              <a:t>Kinderpornografie im Internet</a:t>
            </a:r>
            <a:endParaRPr lang="de-DE" sz="3200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1628775"/>
            <a:ext cx="4392488" cy="4716463"/>
          </a:xfrm>
        </p:spPr>
      </p:pic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© Universitätsmedizin Leipzig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94691C-2BAB-4D3F-AF22-9B925C19A57B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628800"/>
            <a:ext cx="4355976" cy="4762500"/>
          </a:xfrm>
          <a:prstGeom prst="rect">
            <a:avLst/>
          </a:prstGeom>
        </p:spPr>
      </p:pic>
      <p:pic>
        <p:nvPicPr>
          <p:cNvPr id="8" name="Bild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66688"/>
            <a:ext cx="23717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68778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Präsentationsvorlage UML">
  <a:themeElements>
    <a:clrScheme name="_Präsentationsvorlage UM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_Präsentationsvorlage UM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008AC9"/>
          </a:solidFill>
          <a:prstDash val="solid"/>
          <a:round/>
          <a:headEnd type="none" w="med" len="med"/>
          <a:tailEnd type="triangle" w="med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008AC9"/>
          </a:solidFill>
          <a:prstDash val="solid"/>
          <a:round/>
          <a:headEnd type="none" w="med" len="med"/>
          <a:tailEnd type="triangle" w="med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_Präsentationsvorlage UM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Präsentationsvorlage UM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Präsentationsvorlage UM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Präsentationsvorlage UM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Präsentationsvorlage UM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Präsentationsvorlage UM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Präsentationsvorlage UM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Brooklet</Template>
  <TotalTime>0</TotalTime>
  <Words>1542</Words>
  <Application>Microsoft Office PowerPoint</Application>
  <PresentationFormat>Bildschirmpräsentation (4:3)</PresentationFormat>
  <Paragraphs>286</Paragraphs>
  <Slides>28</Slides>
  <Notes>28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29" baseType="lpstr">
      <vt:lpstr>_Präsentationsvorlage UML</vt:lpstr>
      <vt:lpstr>Die Macht der Bilder   Visualisierung sexueller Phantasien im Internet</vt:lpstr>
      <vt:lpstr>Sexualisierung des Alltags durch das Internet?</vt:lpstr>
      <vt:lpstr>Konsum von Internetpornos und Folgen für die Partnerschaft aus der Sicht der Frau</vt:lpstr>
      <vt:lpstr>Konsum von Internetpornos und Folgen für die Partnerschaft aus der Sicht des Mannes</vt:lpstr>
      <vt:lpstr>Konsum von Internetpornos immer leichter</vt:lpstr>
      <vt:lpstr>Die Macht der Bilder aus der Sicht von „Dunkelziffer e.V.“</vt:lpstr>
      <vt:lpstr>Chats und Minderheiten Internet als frühe Hilfe für Andersfühlende</vt:lpstr>
      <vt:lpstr>Pornografie im Internet</vt:lpstr>
      <vt:lpstr>Kinderpornografie im Internet</vt:lpstr>
      <vt:lpstr>Phantasierte Sexualität (visualisierbar über das Internet) als eigenständige Form der Sexualität</vt:lpstr>
      <vt:lpstr>Internetsexsucht </vt:lpstr>
      <vt:lpstr>Kinderpornographieinternetsucht</vt:lpstr>
      <vt:lpstr>Kinderpornographie und Internet Wer sind die User ?</vt:lpstr>
      <vt:lpstr>Folgen von Sexsucht bzw. von zu vieler Masturbation über Visualisierung im Internet</vt:lpstr>
      <vt:lpstr>Beratungsstrategien</vt:lpstr>
      <vt:lpstr>Beratungsstrategien des Ansprechpartners</vt:lpstr>
      <vt:lpstr>Ausbildung für Sexualberatung an den Hochschulen in Deutschland</vt:lpstr>
      <vt:lpstr>Ausbildung für Sexualberatung an den Hochschulen in Deutschland</vt:lpstr>
      <vt:lpstr>Ausbildung für Sexualberatung an den Hochschulen in Deutschland</vt:lpstr>
      <vt:lpstr>Dunkelfeldprojekt „Kein Täter werden“ ??? Nun auch in Leipzig:</vt:lpstr>
      <vt:lpstr>Fortbildung: Sexuelle Basiskompetenzen – Curriculum 1 Deutsche Gesellschaft für Sexualforschung in Koop. mit der GSW</vt:lpstr>
      <vt:lpstr>Fortbildung: Sexuelle Basiskompetenzen – Curriculum 1 Deutsche Gesellschaft für Sexualforschung in Koop. mit der GSW</vt:lpstr>
      <vt:lpstr>Fortbildung: Sexuelle Basiskompetenzen – Curriculum 1 Deutsche Gesellschaft für Sexualforschung in Koop. mit der GSW</vt:lpstr>
      <vt:lpstr>Fortbildung: Sexuelle Basiskompetenzen – Curriculum 1 Deutsche Gesellschaft für Sexualforschung in Koop. mit der GSW</vt:lpstr>
      <vt:lpstr>Fortbildung: Sexuelle Basiskompetenzen – Curriculum 1 Deutsche Gesellschaft für Sexualforschung in Koop. mit der GSW</vt:lpstr>
      <vt:lpstr>Mein eigenes Beratungs- und Therapiekonzept zur „Macht der Bilder“</vt:lpstr>
      <vt:lpstr>Umgang mit Kinderpornografie</vt:lpstr>
      <vt:lpstr>PowerPoint-Präsentation</vt:lpstr>
    </vt:vector>
  </TitlesOfParts>
  <Company>UKL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h9seik</dc:creator>
  <cp:lastModifiedBy>Kurt</cp:lastModifiedBy>
  <cp:revision>59</cp:revision>
  <dcterms:created xsi:type="dcterms:W3CDTF">2009-03-23T08:08:15Z</dcterms:created>
  <dcterms:modified xsi:type="dcterms:W3CDTF">2011-11-05T07:56:41Z</dcterms:modified>
</cp:coreProperties>
</file>